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477" r:id="rId3"/>
    <p:sldId id="498" r:id="rId4"/>
    <p:sldId id="479" r:id="rId5"/>
    <p:sldId id="355" r:id="rId6"/>
    <p:sldId id="484" r:id="rId7"/>
    <p:sldId id="266" r:id="rId8"/>
    <p:sldId id="500" r:id="rId9"/>
    <p:sldId id="481" r:id="rId10"/>
    <p:sldId id="482" r:id="rId11"/>
    <p:sldId id="483" r:id="rId12"/>
    <p:sldId id="492" r:id="rId13"/>
    <p:sldId id="499" r:id="rId14"/>
    <p:sldId id="505" r:id="rId15"/>
    <p:sldId id="506" r:id="rId16"/>
    <p:sldId id="507" r:id="rId17"/>
    <p:sldId id="495" r:id="rId18"/>
    <p:sldId id="488" r:id="rId19"/>
    <p:sldId id="520" r:id="rId20"/>
    <p:sldId id="497" r:id="rId21"/>
    <p:sldId id="513" r:id="rId22"/>
    <p:sldId id="518" r:id="rId23"/>
    <p:sldId id="519" r:id="rId24"/>
    <p:sldId id="512" r:id="rId25"/>
    <p:sldId id="508" r:id="rId26"/>
    <p:sldId id="514" r:id="rId27"/>
    <p:sldId id="515" r:id="rId28"/>
    <p:sldId id="516" r:id="rId29"/>
    <p:sldId id="517" r:id="rId30"/>
    <p:sldId id="504" r:id="rId31"/>
    <p:sldId id="491" r:id="rId32"/>
    <p:sldId id="494" r:id="rId33"/>
    <p:sldId id="257" r:id="rId34"/>
    <p:sldId id="4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ing" id="{C338E8ED-EBBD-4783-B66D-6F83C3A80231}">
          <p14:sldIdLst>
            <p14:sldId id="258"/>
          </p14:sldIdLst>
        </p14:section>
        <p14:section name="Introduction" id="{843626F2-1448-4B04-9958-DF0167E8026D}">
          <p14:sldIdLst>
            <p14:sldId id="477"/>
            <p14:sldId id="498"/>
            <p14:sldId id="479"/>
            <p14:sldId id="355"/>
            <p14:sldId id="484"/>
          </p14:sldIdLst>
        </p14:section>
        <p14:section name="Polynomial Small Error" id="{725F8CF9-3F73-4D6F-A6B1-D851C58F36FB}">
          <p14:sldIdLst>
            <p14:sldId id="266"/>
            <p14:sldId id="500"/>
            <p14:sldId id="481"/>
            <p14:sldId id="482"/>
            <p14:sldId id="483"/>
            <p14:sldId id="492"/>
          </p14:sldIdLst>
        </p14:section>
        <p14:section name="Optimal Size &amp;&amp; Sub-constant Error" id="{D5A473A6-CB6B-4590-A331-A22587C1C984}">
          <p14:sldIdLst>
            <p14:sldId id="499"/>
            <p14:sldId id="505"/>
            <p14:sldId id="506"/>
            <p14:sldId id="507"/>
            <p14:sldId id="495"/>
            <p14:sldId id="488"/>
            <p14:sldId id="520"/>
            <p14:sldId id="497"/>
            <p14:sldId id="513"/>
            <p14:sldId id="518"/>
            <p14:sldId id="519"/>
            <p14:sldId id="512"/>
            <p14:sldId id="508"/>
            <p14:sldId id="514"/>
            <p14:sldId id="515"/>
            <p14:sldId id="516"/>
            <p14:sldId id="517"/>
            <p14:sldId id="504"/>
            <p14:sldId id="491"/>
          </p14:sldIdLst>
        </p14:section>
        <p14:section name="Ending" id="{76A7383D-36D2-42D4-8B8E-31206535C277}">
          <p14:sldIdLst>
            <p14:sldId id="494"/>
            <p14:sldId id="257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398"/>
    <a:srgbClr val="7AA41C"/>
    <a:srgbClr val="FFC000"/>
    <a:srgbClr val="58961A"/>
    <a:srgbClr val="D9D9D9"/>
    <a:srgbClr val="0680C3"/>
    <a:srgbClr val="FFF9EF"/>
    <a:srgbClr val="FFFCF7"/>
    <a:srgbClr val="FFF7EB"/>
    <a:srgbClr val="FFF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369" autoAdjust="0"/>
  </p:normalViewPr>
  <p:slideViewPr>
    <p:cSldViewPr snapToGrid="0">
      <p:cViewPr varScale="1">
        <p:scale>
          <a:sx n="64" d="100"/>
          <a:sy n="64" d="100"/>
        </p:scale>
        <p:origin x="5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72432-2C87-4F84-8679-40BD9941BAA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45E6-AA04-49C9-83FF-A71B0AD4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F490-758B-7080-26D4-BB6A7E7A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77B00D-8CDB-C04C-10AB-C7C07D775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4A9FBA-BEF8-D28F-CF6A-07BFF97C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FA020E-A121-E5F2-544E-DD6774BFE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E0F83-861D-5228-61B6-5CB37E9BA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602DBE-BEB6-26B4-F9C4-35819616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DDEE28-E6CE-1FFA-726D-1AE3B4726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21D24A-DC8D-A517-9B86-B06DBDBDB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5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FB84E-58D5-8F1E-D13A-A47F7A3C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39A1BC-EE92-A4F3-8467-CA3EAC52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DC0E99-D0BA-B57C-3B75-0DB8F5E5E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FF6556-DEC7-4800-A72F-CCE00EE56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68FB-1398-DD2E-6CEE-39B78B37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EF7828-E004-1212-D7EE-79A9A67F9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DAFC112-640B-3B88-2F18-8531B14EB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4DE3AC-782D-D307-7F9F-543CCE819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386D-7E43-CFFC-ECA5-E2F31B75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2CC741-7560-4EEC-5D5A-0AC6BD866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DB10B1-25A5-FDC8-3BB9-45D15BC60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4D8DEA-AA07-446A-0B60-B848342F3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EF07-E5FD-98D3-F96C-9BEE7052A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76FC1B2-4F42-3121-2616-7E589C92D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0C3EB7-5A88-7D63-46E0-6570A0AF0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04299D-0CB0-BFE5-6BC5-DE426E588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8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1C38-DC06-1247-34EB-5EC32E8C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3A6B26-1F2B-F0DC-9D90-EF2F13BCC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A653B4-392A-5C75-0537-44407D3FB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A20854-3DFC-9036-96A8-F554A5F0A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8474-109B-2B44-C6A0-52BADACF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48ADE6-09EB-B98E-22BB-CA4845575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6F0236-91A5-A429-8196-27D7264DA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57B4B3-8AFE-7B6C-7196-F317D3AED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9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056C-68F1-D7D8-D543-E4D243D28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0A9904-2527-5AB8-16F0-F437BDFD7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3D2D45-C391-D943-F076-92A513AB5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6BA436-AA43-860E-79DA-CD770000E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5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5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4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F29E3-0819-F4C1-BFAF-5E66AE70D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875FC-229F-322B-D7A6-043493B92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2C915-4D90-0D15-DA44-CD676792F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6510E-2E7C-269C-978E-E5372FCEE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6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61F52-B115-42A6-3BBB-1E6C813B8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BFAD6-CA4F-ED96-35FF-25F6299E6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59892-A2C8-0D2B-36F7-295DA0D9A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F6C2A-BCF1-5B28-EE6E-C55DC9B91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5BD88-80F8-BFA7-4DF6-DA04B49F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E46FA9-CD4B-8E1F-C854-2AD868F52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0333EF-6276-BA0B-F242-E1693999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15523-1BF4-7DED-E2EF-3A2802FBB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B50-CE5F-4EF6-939A-E2C9BB511F56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63-C8F5-4841-95EC-45F36E16C3D8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CEA8-F592-4BA0-8C7B-61DE877B22CF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1CAC4-3C38-0EDC-3FDA-56956990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198E-799A-44E9-9ECB-BAB6187D599B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0527-CE56-8C3D-0139-802A3451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E16A-C6A0-BD07-BA76-188AE065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AD0B19-86EF-422E-9AAC-6BF163056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7086" y="3141167"/>
            <a:ext cx="7024915" cy="3716831"/>
          </a:xfrm>
          <a:custGeom>
            <a:avLst/>
            <a:gdLst>
              <a:gd name="connsiteX0" fmla="*/ 2670557 w 7600951"/>
              <a:gd name="connsiteY0" fmla="*/ 1022 h 4021606"/>
              <a:gd name="connsiteX1" fmla="*/ 6508863 w 7600951"/>
              <a:gd name="connsiteY1" fmla="*/ 1432235 h 4021606"/>
              <a:gd name="connsiteX2" fmla="*/ 7550870 w 7600951"/>
              <a:gd name="connsiteY2" fmla="*/ 1391891 h 4021606"/>
              <a:gd name="connsiteX3" fmla="*/ 7600951 w 7600951"/>
              <a:gd name="connsiteY3" fmla="*/ 1374564 h 4021606"/>
              <a:gd name="connsiteX4" fmla="*/ 7600951 w 7600951"/>
              <a:gd name="connsiteY4" fmla="*/ 4021606 h 4021606"/>
              <a:gd name="connsiteX5" fmla="*/ 0 w 7600951"/>
              <a:gd name="connsiteY5" fmla="*/ 4021606 h 4021606"/>
              <a:gd name="connsiteX6" fmla="*/ 1556 w 7600951"/>
              <a:gd name="connsiteY6" fmla="*/ 3982542 h 4021606"/>
              <a:gd name="connsiteX7" fmla="*/ 6118 w 7600951"/>
              <a:gd name="connsiteY7" fmla="*/ 3245483 h 4021606"/>
              <a:gd name="connsiteX8" fmla="*/ 1898571 w 7600951"/>
              <a:gd name="connsiteY8" fmla="*/ 167073 h 4021606"/>
              <a:gd name="connsiteX9" fmla="*/ 2670557 w 7600951"/>
              <a:gd name="connsiteY9" fmla="*/ 1022 h 40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0951" h="4021606">
                <a:moveTo>
                  <a:pt x="2670557" y="1022"/>
                </a:moveTo>
                <a:cubicBezTo>
                  <a:pt x="4077416" y="-40126"/>
                  <a:pt x="5543114" y="1174037"/>
                  <a:pt x="6508863" y="1432235"/>
                </a:cubicBezTo>
                <a:cubicBezTo>
                  <a:pt x="6830780" y="1519586"/>
                  <a:pt x="7185521" y="1507222"/>
                  <a:pt x="7550870" y="1391891"/>
                </a:cubicBezTo>
                <a:lnTo>
                  <a:pt x="7600951" y="1374564"/>
                </a:lnTo>
                <a:lnTo>
                  <a:pt x="7600951" y="4021606"/>
                </a:lnTo>
                <a:lnTo>
                  <a:pt x="0" y="4021606"/>
                </a:lnTo>
                <a:lnTo>
                  <a:pt x="1556" y="3982542"/>
                </a:lnTo>
                <a:cubicBezTo>
                  <a:pt x="3838" y="3900899"/>
                  <a:pt x="6118" y="3704503"/>
                  <a:pt x="6118" y="3245483"/>
                </a:cubicBezTo>
                <a:cubicBezTo>
                  <a:pt x="6118" y="2327441"/>
                  <a:pt x="284285" y="852179"/>
                  <a:pt x="1898571" y="167073"/>
                </a:cubicBezTo>
                <a:cubicBezTo>
                  <a:pt x="2151516" y="59311"/>
                  <a:pt x="2410028" y="8642"/>
                  <a:pt x="2670557" y="10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6C3DF-D301-B185-F865-18E63E3D44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56A8BD-0332-4D29-8FDB-769C585CFE3C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7E6EE-D6E7-AD96-4186-9B76128418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C775B-90F2-C182-9918-2F5F31C3B2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8C4-3AC4-4951-832F-D409D8664C0C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86F-0EEA-42A7-B96E-53BB5349C7B3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FADE-2AF0-4925-B816-16F9F3C4B046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15F-C381-47BB-BD1D-C568826224F1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2370-E1EC-4833-86E0-E3DF3FC65F0C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B1EC-6128-4C17-A1BA-30D5D977F0E2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8318-4A5D-4FED-AB5E-7CABD96039F4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4761-89CC-4D6E-AF0B-78DE0B64BBF9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3F69-2029-41E1-8A0C-3B90300F1668}" type="datetime1">
              <a:rPr lang="en-US" altLang="zh-TW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50.png"/><Relationship Id="rId21" Type="http://schemas.openxmlformats.org/officeDocument/2006/relationships/image" Target="../media/image65.png"/><Relationship Id="rId7" Type="http://schemas.openxmlformats.org/officeDocument/2006/relationships/image" Target="../media/image51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4.png"/><Relationship Id="rId3" Type="http://schemas.openxmlformats.org/officeDocument/2006/relationships/image" Target="../media/image50.png"/><Relationship Id="rId21" Type="http://schemas.openxmlformats.org/officeDocument/2006/relationships/image" Target="../media/image69.png"/><Relationship Id="rId7" Type="http://schemas.openxmlformats.org/officeDocument/2006/relationships/image" Target="../media/image51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24" Type="http://schemas.openxmlformats.org/officeDocument/2006/relationships/image" Target="../media/image72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23" Type="http://schemas.openxmlformats.org/officeDocument/2006/relationships/image" Target="../media/image71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Relationship Id="rId2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740.png"/><Relationship Id="rId3" Type="http://schemas.openxmlformats.org/officeDocument/2006/relationships/image" Target="../media/image76.png"/><Relationship Id="rId21" Type="http://schemas.openxmlformats.org/officeDocument/2006/relationships/image" Target="../media/image62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5" Type="http://schemas.openxmlformats.org/officeDocument/2006/relationships/image" Target="../media/image7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720.png"/><Relationship Id="rId15" Type="http://schemas.openxmlformats.org/officeDocument/2006/relationships/image" Target="../media/image56.png"/><Relationship Id="rId23" Type="http://schemas.openxmlformats.org/officeDocument/2006/relationships/image" Target="../media/image710.png"/><Relationship Id="rId28" Type="http://schemas.openxmlformats.org/officeDocument/2006/relationships/image" Target="../media/image770.png"/><Relationship Id="rId19" Type="http://schemas.openxmlformats.org/officeDocument/2006/relationships/image" Target="../media/image6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77.png"/><Relationship Id="rId30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740.png"/><Relationship Id="rId39" Type="http://schemas.openxmlformats.org/officeDocument/2006/relationships/image" Target="../media/image81.png"/><Relationship Id="rId21" Type="http://schemas.openxmlformats.org/officeDocument/2006/relationships/image" Target="../media/image62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5" Type="http://schemas.openxmlformats.org/officeDocument/2006/relationships/image" Target="../media/image730.png"/><Relationship Id="rId38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85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720.png"/><Relationship Id="rId40" Type="http://schemas.openxmlformats.org/officeDocument/2006/relationships/image" Target="../media/image82.png"/><Relationship Id="rId15" Type="http://schemas.openxmlformats.org/officeDocument/2006/relationships/image" Target="../media/image56.png"/><Relationship Id="rId23" Type="http://schemas.openxmlformats.org/officeDocument/2006/relationships/image" Target="../media/image710.png"/><Relationship Id="rId28" Type="http://schemas.openxmlformats.org/officeDocument/2006/relationships/image" Target="../media/image84.png"/><Relationship Id="rId19" Type="http://schemas.openxmlformats.org/officeDocument/2006/relationships/image" Target="../media/image60.png"/><Relationship Id="rId4" Type="http://schemas.openxmlformats.org/officeDocument/2006/relationships/image" Target="../media/image8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740.png"/><Relationship Id="rId39" Type="http://schemas.openxmlformats.org/officeDocument/2006/relationships/image" Target="../media/image82.png"/><Relationship Id="rId21" Type="http://schemas.openxmlformats.org/officeDocument/2006/relationships/image" Target="../media/image62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5" Type="http://schemas.openxmlformats.org/officeDocument/2006/relationships/image" Target="../media/image730.png"/><Relationship Id="rId38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720.png"/><Relationship Id="rId40" Type="http://schemas.openxmlformats.org/officeDocument/2006/relationships/image" Target="../media/image88.png"/><Relationship Id="rId15" Type="http://schemas.openxmlformats.org/officeDocument/2006/relationships/image" Target="../media/image56.png"/><Relationship Id="rId23" Type="http://schemas.openxmlformats.org/officeDocument/2006/relationships/image" Target="../media/image710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9" Type="http://schemas.openxmlformats.org/officeDocument/2006/relationships/image" Target="../media/image60.png"/><Relationship Id="rId31" Type="http://schemas.openxmlformats.org/officeDocument/2006/relationships/image" Target="../media/image87.png"/><Relationship Id="rId4" Type="http://schemas.openxmlformats.org/officeDocument/2006/relationships/image" Target="../media/image8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81.png"/><Relationship Id="rId30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740.png"/><Relationship Id="rId39" Type="http://schemas.openxmlformats.org/officeDocument/2006/relationships/image" Target="../media/image81.png"/><Relationship Id="rId3" Type="http://schemas.openxmlformats.org/officeDocument/2006/relationships/image" Target="../media/image82.png"/><Relationship Id="rId21" Type="http://schemas.openxmlformats.org/officeDocument/2006/relationships/image" Target="../media/image62.png"/><Relationship Id="rId34" Type="http://schemas.openxmlformats.org/officeDocument/2006/relationships/image" Target="../media/image90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5" Type="http://schemas.openxmlformats.org/officeDocument/2006/relationships/image" Target="../media/image730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720.png"/><Relationship Id="rId32" Type="http://schemas.openxmlformats.org/officeDocument/2006/relationships/image" Target="../media/image880.png"/><Relationship Id="rId37" Type="http://schemas.openxmlformats.org/officeDocument/2006/relationships/image" Target="../media/image93.png"/><Relationship Id="rId15" Type="http://schemas.openxmlformats.org/officeDocument/2006/relationships/image" Target="../media/image56.png"/><Relationship Id="rId23" Type="http://schemas.openxmlformats.org/officeDocument/2006/relationships/image" Target="../media/image710.png"/><Relationship Id="rId28" Type="http://schemas.openxmlformats.org/officeDocument/2006/relationships/image" Target="../media/image84.png"/><Relationship Id="rId19" Type="http://schemas.openxmlformats.org/officeDocument/2006/relationships/image" Target="../media/image60.png"/><Relationship Id="rId4" Type="http://schemas.openxmlformats.org/officeDocument/2006/relationships/image" Target="../media/image8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30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38.png"/><Relationship Id="rId7" Type="http://schemas.openxmlformats.org/officeDocument/2006/relationships/image" Target="../media/image9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960.png"/><Relationship Id="rId5" Type="http://schemas.openxmlformats.org/officeDocument/2006/relationships/image" Target="../media/image95.png"/><Relationship Id="rId10" Type="http://schemas.openxmlformats.org/officeDocument/2006/relationships/image" Target="../media/image510.png"/><Relationship Id="rId4" Type="http://schemas.openxmlformats.org/officeDocument/2006/relationships/image" Target="../media/image91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740.png"/><Relationship Id="rId3" Type="http://schemas.openxmlformats.org/officeDocument/2006/relationships/image" Target="../media/image76.png"/><Relationship Id="rId21" Type="http://schemas.openxmlformats.org/officeDocument/2006/relationships/image" Target="../media/image62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5" Type="http://schemas.openxmlformats.org/officeDocument/2006/relationships/image" Target="../media/image73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720.png"/><Relationship Id="rId15" Type="http://schemas.openxmlformats.org/officeDocument/2006/relationships/image" Target="../media/image56.png"/><Relationship Id="rId23" Type="http://schemas.openxmlformats.org/officeDocument/2006/relationships/image" Target="../media/image710.png"/><Relationship Id="rId28" Type="http://schemas.openxmlformats.org/officeDocument/2006/relationships/image" Target="../media/image820.png"/><Relationship Id="rId19" Type="http://schemas.openxmlformats.org/officeDocument/2006/relationships/image" Target="../media/image60.png"/><Relationship Id="rId31" Type="http://schemas.openxmlformats.org/officeDocument/2006/relationships/image" Target="../media/image79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77.png"/><Relationship Id="rId30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104.png"/><Relationship Id="rId26" Type="http://schemas.openxmlformats.org/officeDocument/2006/relationships/image" Target="../media/image740.png"/><Relationship Id="rId3" Type="http://schemas.openxmlformats.org/officeDocument/2006/relationships/image" Target="../media/image98.png"/><Relationship Id="rId21" Type="http://schemas.openxmlformats.org/officeDocument/2006/relationships/image" Target="../media/image62.png"/><Relationship Id="rId12" Type="http://schemas.openxmlformats.org/officeDocument/2006/relationships/image" Target="../media/image530.png"/><Relationship Id="rId17" Type="http://schemas.openxmlformats.org/officeDocument/2006/relationships/image" Target="../media/image103.png"/><Relationship Id="rId25" Type="http://schemas.openxmlformats.org/officeDocument/2006/relationships/image" Target="../media/image7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520.png"/><Relationship Id="rId24" Type="http://schemas.openxmlformats.org/officeDocument/2006/relationships/image" Target="../media/image107.png"/><Relationship Id="rId5" Type="http://schemas.openxmlformats.org/officeDocument/2006/relationships/image" Target="../media/image100.png"/><Relationship Id="rId15" Type="http://schemas.openxmlformats.org/officeDocument/2006/relationships/image" Target="../media/image56.png"/><Relationship Id="rId23" Type="http://schemas.openxmlformats.org/officeDocument/2006/relationships/image" Target="../media/image106.png"/><Relationship Id="rId19" Type="http://schemas.openxmlformats.org/officeDocument/2006/relationships/image" Target="../media/image105.png"/><Relationship Id="rId4" Type="http://schemas.openxmlformats.org/officeDocument/2006/relationships/image" Target="../media/image99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97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104.png"/><Relationship Id="rId26" Type="http://schemas.openxmlformats.org/officeDocument/2006/relationships/image" Target="../media/image740.png"/><Relationship Id="rId39" Type="http://schemas.openxmlformats.org/officeDocument/2006/relationships/image" Target="../media/image108.png"/><Relationship Id="rId21" Type="http://schemas.openxmlformats.org/officeDocument/2006/relationships/image" Target="../media/image62.png"/><Relationship Id="rId42" Type="http://schemas.openxmlformats.org/officeDocument/2006/relationships/image" Target="../media/image109.png"/><Relationship Id="rId12" Type="http://schemas.openxmlformats.org/officeDocument/2006/relationships/image" Target="../media/image530.png"/><Relationship Id="rId17" Type="http://schemas.openxmlformats.org/officeDocument/2006/relationships/image" Target="../media/image103.png"/><Relationship Id="rId25" Type="http://schemas.openxmlformats.org/officeDocument/2006/relationships/image" Target="../media/image730.png"/><Relationship Id="rId38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2.png"/><Relationship Id="rId20" Type="http://schemas.openxmlformats.org/officeDocument/2006/relationships/image" Target="../media/image61.png"/><Relationship Id="rId29" Type="http://schemas.openxmlformats.org/officeDocument/2006/relationships/image" Target="../media/image112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107.png"/><Relationship Id="rId32" Type="http://schemas.openxmlformats.org/officeDocument/2006/relationships/image" Target="../media/image880.png"/><Relationship Id="rId40" Type="http://schemas.openxmlformats.org/officeDocument/2006/relationships/image" Target="../media/image116.png"/><Relationship Id="rId15" Type="http://schemas.openxmlformats.org/officeDocument/2006/relationships/image" Target="../media/image56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9" Type="http://schemas.openxmlformats.org/officeDocument/2006/relationships/image" Target="../media/image105.png"/><Relationship Id="rId44" Type="http://schemas.openxmlformats.org/officeDocument/2006/relationships/image" Target="../media/image9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30" Type="http://schemas.openxmlformats.org/officeDocument/2006/relationships/image" Target="../media/image113.png"/><Relationship Id="rId43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104.png"/><Relationship Id="rId26" Type="http://schemas.openxmlformats.org/officeDocument/2006/relationships/image" Target="../media/image740.png"/><Relationship Id="rId39" Type="http://schemas.openxmlformats.org/officeDocument/2006/relationships/image" Target="../media/image114.png"/><Relationship Id="rId21" Type="http://schemas.openxmlformats.org/officeDocument/2006/relationships/image" Target="../media/image62.png"/><Relationship Id="rId42" Type="http://schemas.openxmlformats.org/officeDocument/2006/relationships/image" Target="../media/image109.png"/><Relationship Id="rId12" Type="http://schemas.openxmlformats.org/officeDocument/2006/relationships/image" Target="../media/image530.png"/><Relationship Id="rId17" Type="http://schemas.openxmlformats.org/officeDocument/2006/relationships/image" Target="../media/image103.png"/><Relationship Id="rId25" Type="http://schemas.openxmlformats.org/officeDocument/2006/relationships/image" Target="../media/image730.png"/><Relationship Id="rId38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2.png"/><Relationship Id="rId20" Type="http://schemas.openxmlformats.org/officeDocument/2006/relationships/image" Target="../media/image61.png"/><Relationship Id="rId29" Type="http://schemas.openxmlformats.org/officeDocument/2006/relationships/image" Target="../media/image117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24" Type="http://schemas.openxmlformats.org/officeDocument/2006/relationships/image" Target="../media/image107.png"/><Relationship Id="rId32" Type="http://schemas.openxmlformats.org/officeDocument/2006/relationships/image" Target="../media/image880.png"/><Relationship Id="rId40" Type="http://schemas.openxmlformats.org/officeDocument/2006/relationships/image" Target="../media/image118.png"/><Relationship Id="rId15" Type="http://schemas.openxmlformats.org/officeDocument/2006/relationships/image" Target="../media/image56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9" Type="http://schemas.openxmlformats.org/officeDocument/2006/relationships/image" Target="../media/image105.png"/><Relationship Id="rId44" Type="http://schemas.openxmlformats.org/officeDocument/2006/relationships/image" Target="../media/image9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30" Type="http://schemas.openxmlformats.org/officeDocument/2006/relationships/image" Target="../media/image113.png"/><Relationship Id="rId43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9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7265" y="910454"/>
            <a:ext cx="11749461" cy="14029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latin typeface="Calibri (Body)"/>
                <a:cs typeface="Times New Roman" panose="02020603050405020304" pitchFamily="18" charset="0"/>
              </a:rPr>
              <a:t>Explicit Min-wise Hash Families with Optimal Size</a:t>
            </a:r>
            <a:endParaRPr lang="en-US" b="1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74C0353-887D-59AB-4350-DF315ADF52B7}"/>
              </a:ext>
            </a:extLst>
          </p:cNvPr>
          <p:cNvSpPr txBox="1"/>
          <p:nvPr/>
        </p:nvSpPr>
        <p:spPr>
          <a:xfrm>
            <a:off x="4615546" y="1775452"/>
            <a:ext cx="27227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dirty="0" err="1">
                <a:latin typeface="Calibri (Body)"/>
              </a:rPr>
              <a:t>Shengtang</a:t>
            </a:r>
            <a:r>
              <a:rPr lang="en-US" altLang="zh-TW" sz="2600" dirty="0">
                <a:latin typeface="Calibri (Body)"/>
              </a:rPr>
              <a:t> Huang*</a:t>
            </a:r>
            <a:endParaRPr lang="en-US" altLang="zh-CN" sz="26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79C2D15-4807-1F1E-E6BA-0065A3C186C5}"/>
              </a:ext>
            </a:extLst>
          </p:cNvPr>
          <p:cNvSpPr txBox="1"/>
          <p:nvPr/>
        </p:nvSpPr>
        <p:spPr>
          <a:xfrm>
            <a:off x="1475775" y="1775453"/>
            <a:ext cx="1626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b="0" i="0" dirty="0">
                <a:effectLst/>
                <a:latin typeface="Calibri (Body)"/>
              </a:rPr>
              <a:t>Xue Chen*</a:t>
            </a:r>
            <a:endParaRPr lang="en-US" sz="26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49A56CB-E9D1-393F-1444-2665F6EFF988}"/>
              </a:ext>
            </a:extLst>
          </p:cNvPr>
          <p:cNvSpPr txBox="1"/>
          <p:nvPr/>
        </p:nvSpPr>
        <p:spPr>
          <a:xfrm>
            <a:off x="9374691" y="1775451"/>
            <a:ext cx="1067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b="0" i="0" dirty="0">
                <a:effectLst/>
                <a:latin typeface="Calibri (Body)"/>
              </a:rPr>
              <a:t>Xin Li</a:t>
            </a:r>
            <a:r>
              <a:rPr lang="en-US" altLang="zh-TW" sz="2600" dirty="0">
                <a:latin typeface="Calibri (Body)"/>
              </a:rPr>
              <a:t>†</a:t>
            </a:r>
            <a:endParaRPr lang="en-US" sz="2600" dirty="0"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45581C-36DE-31EB-E41E-83076155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2250044"/>
            <a:ext cx="2998363" cy="26901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4BD6D0-236F-B012-C720-9D9538B3373B}"/>
              </a:ext>
            </a:extLst>
          </p:cNvPr>
          <p:cNvPicPr>
            <a:picLocks/>
          </p:cNvPicPr>
          <p:nvPr/>
        </p:nvPicPr>
        <p:blipFill>
          <a:blip r:embed="rId4"/>
          <a:srcRect b="20802"/>
          <a:stretch>
            <a:fillRect/>
          </a:stretch>
        </p:blipFill>
        <p:spPr>
          <a:xfrm>
            <a:off x="911525" y="2250044"/>
            <a:ext cx="2651990" cy="26901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86D3B7-064C-8AD4-DE43-2E7CEFD99E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981" t="11512"/>
          <a:stretch>
            <a:fillRect/>
          </a:stretch>
        </p:blipFill>
        <p:spPr>
          <a:xfrm rot="5400000">
            <a:off x="4627951" y="2263071"/>
            <a:ext cx="2678042" cy="2651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BD1A4A-9357-4311-62EF-95998258449D}"/>
              </a:ext>
            </a:extLst>
          </p:cNvPr>
          <p:cNvSpPr txBox="1"/>
          <p:nvPr/>
        </p:nvSpPr>
        <p:spPr>
          <a:xfrm>
            <a:off x="2909291" y="5118314"/>
            <a:ext cx="6115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0" i="0" dirty="0">
                <a:effectLst/>
                <a:latin typeface="Calibri (Body)"/>
              </a:rPr>
              <a:t>* University of Science and Technology of China</a:t>
            </a:r>
          </a:p>
          <a:p>
            <a:pPr algn="ctr"/>
            <a:r>
              <a:rPr lang="en-US" altLang="zh-CN" sz="2400" dirty="0">
                <a:latin typeface="Calibri (Body)"/>
                <a:cs typeface="Arial" panose="020B0604020202020204" pitchFamily="34" charset="0"/>
              </a:rPr>
              <a:t>† Johns Hopkins University</a:t>
            </a:r>
            <a:endParaRPr lang="en-US" sz="2400" dirty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E032D-EBFC-ED2C-B9C5-25AA64C8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58CC8-B348-87DB-83EB-D98AE0F3581A}"/>
              </a:ext>
            </a:extLst>
          </p:cNvPr>
          <p:cNvSpPr txBox="1"/>
          <p:nvPr/>
        </p:nvSpPr>
        <p:spPr>
          <a:xfrm>
            <a:off x="540407" y="404984"/>
            <a:ext cx="1065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Connection with PRG for Combinatorial Rectangles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34167-FC53-0E5D-F0EE-DE61AC4E32BF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497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-PRG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combinatorial-rectangles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⊆[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∼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ℋ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</m:t>
                      </m:r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∼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func>
                                    <m:func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\</m:t>
                                          </m:r>
                                          <m: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en-US" altLang="zh-TW" sz="240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=</m:t>
                      </m:r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=</m:t>
                      </m:r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⋅(1±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Conclusion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cs typeface="Times New Roman" panose="02020603050405020304" pitchFamily="18" charset="0"/>
                  </a:rPr>
                  <a:t>An</a:t>
                </a:r>
                <a:r>
                  <a:rPr lang="en-US" altLang="zh-TW" sz="2400" b="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-PRG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combinatorial-rectangles is a min-wise hash family with multiplicative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𝑁𝑀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34167-FC53-0E5D-F0EE-DE61AC4E3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4978414"/>
              </a:xfrm>
              <a:prstGeom prst="rect">
                <a:avLst/>
              </a:prstGeom>
              <a:blipFill>
                <a:blip r:embed="rId2"/>
                <a:stretch>
                  <a:fillRect l="-888" t="-979" b="-1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38638359-9471-E607-1DB2-144DA074B54B}"/>
                  </a:ext>
                </a:extLst>
              </p:cNvPr>
              <p:cNvSpPr txBox="1"/>
              <p:nvPr/>
            </p:nvSpPr>
            <p:spPr>
              <a:xfrm>
                <a:off x="304802" y="4336471"/>
                <a:ext cx="3561522" cy="730328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\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)]≈1/|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altLang="zh-TW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b="0" i="1" dirty="0">
                  <a:solidFill>
                    <a:srgbClr val="07A398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if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TW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38638359-9471-E607-1DB2-144DA074B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4336471"/>
                <a:ext cx="3561522" cy="730328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FB70B42-08FA-0039-E126-C410C2FB87DF}"/>
              </a:ext>
            </a:extLst>
          </p:cNvPr>
          <p:cNvCxnSpPr>
            <a:stCxn id="4" idx="3"/>
          </p:cNvCxnSpPr>
          <p:nvPr/>
        </p:nvCxnSpPr>
        <p:spPr>
          <a:xfrm flipV="1">
            <a:off x="3866324" y="4452730"/>
            <a:ext cx="646042" cy="248905"/>
          </a:xfrm>
          <a:prstGeom prst="straightConnector1">
            <a:avLst/>
          </a:prstGeom>
          <a:ln w="19050">
            <a:solidFill>
              <a:srgbClr val="07A3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66D5A-C214-0FF8-8AC2-5F3DB53C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4792C-C93F-B79C-5A9F-E2A902B48F9F}"/>
              </a:ext>
            </a:extLst>
          </p:cNvPr>
          <p:cNvSpPr txBox="1"/>
          <p:nvPr/>
        </p:nvSpPr>
        <p:spPr>
          <a:xfrm>
            <a:off x="540407" y="404984"/>
            <a:ext cx="1065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Connection with PRG for Combinatorial Rectangles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236247-A3C5-FABF-DA4A-92755CA5A5BB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2355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Theorem [Gopalan,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Yehudayoff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’20] </a:t>
                </a:r>
                <a:endParaRPr lang="en-US" altLang="zh-TW" sz="2400" b="1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There exists an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explicit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-PRG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combinatorial-rectangles with seed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func>
                              <m:funcPr>
                                <m:ctrlP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</m:func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Corollary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A min-wise hash family of </a:t>
                </a:r>
                <a:r>
                  <a:rPr lang="en-US" altLang="zh-CN" sz="24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⁡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 bits for any </a:t>
                </a:r>
                <a:r>
                  <a:rPr lang="en-US" altLang="zh-CN" sz="2400" b="0" dirty="0" err="1">
                    <a:latin typeface="Calibri (Body)"/>
                    <a:cs typeface="Times New Roman" panose="02020603050405020304" pitchFamily="18" charset="0"/>
                  </a:rPr>
                  <a:t>polynomially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 small error.</a:t>
                </a:r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236247-A3C5-FABF-DA4A-92755CA5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2355838"/>
              </a:xfrm>
              <a:prstGeom prst="rect">
                <a:avLst/>
              </a:prstGeom>
              <a:blipFill>
                <a:blip r:embed="rId3"/>
                <a:stretch>
                  <a:fillRect l="-888" t="-2067" b="-2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0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9B6EA-2377-FF98-C124-1BD97BAE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FAB4B-ECE9-C6C6-5ED8-E8D3D318DA60}"/>
              </a:ext>
            </a:extLst>
          </p:cNvPr>
          <p:cNvSpPr txBox="1"/>
          <p:nvPr/>
        </p:nvSpPr>
        <p:spPr>
          <a:xfrm>
            <a:off x="540407" y="404984"/>
            <a:ext cx="10040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Gap between </a:t>
            </a:r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Multiplicative and Additive Errors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D8B6F0-E0C3-2F34-BFCD-F5D50D0CEC3C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528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\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)]</m:t>
                              </m:r>
                            </m:e>
                          </m:func>
                        </m:e>
                      </m:func>
                      <m:r>
                        <a:rPr lang="en-US" altLang="zh-TW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if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Min-wise hash family is a PRG with </a:t>
                </a:r>
                <a:r>
                  <a:rPr lang="en-US" altLang="zh-CN" sz="2400" b="1" i="1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multiplicative</a:t>
                </a:r>
                <a:r>
                  <a:rPr lang="en-US" altLang="zh-CN" sz="2400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 error!</a:t>
                </a:r>
                <a:endParaRPr lang="en-US" altLang="zh-TW" sz="2400" dirty="0">
                  <a:solidFill>
                    <a:schemeClr val="accent4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b="1" dirty="0">
                  <a:solidFill>
                    <a:schemeClr val="accent4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Problem:</a:t>
                </a:r>
                <a:r>
                  <a:rPr lang="en-US" altLang="zh-TW" sz="2400" b="0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additive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multiplicative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𝑁𝑀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 Even for constant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TW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𝑁𝑀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would be </a:t>
                </a:r>
                <a:r>
                  <a:rPr lang="en-US" altLang="zh-CN" sz="2400" b="0" dirty="0" err="1">
                    <a:latin typeface="Calibri (Body)"/>
                    <a:cs typeface="Times New Roman" panose="02020603050405020304" pitchFamily="18" charset="0"/>
                  </a:rPr>
                  <a:t>polynomially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 small.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If we want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shorter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seed length, like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then it is </a:t>
                </a:r>
                <a:r>
                  <a:rPr lang="en-US" altLang="zh-TW" sz="2400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not </a:t>
                </a:r>
                <a:r>
                  <a:rPr lang="en-US" altLang="zh-CN" sz="2400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enough 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to apply the PRG for combinatorial rectangles directly.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D8B6F0-E0C3-2F34-BFCD-F5D50D0C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528210"/>
              </a:xfrm>
              <a:prstGeom prst="rect">
                <a:avLst/>
              </a:prstGeom>
              <a:blipFill>
                <a:blip r:embed="rId2"/>
                <a:stretch>
                  <a:fillRect l="-777" r="-333" b="-2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0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7A89C-55F1-982C-907D-CD6DD0D1C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D11BAA-173E-4871-B5B0-E4AC97585595}"/>
              </a:ext>
            </a:extLst>
          </p:cNvPr>
          <p:cNvSpPr txBox="1">
            <a:spLocks/>
          </p:cNvSpPr>
          <p:nvPr/>
        </p:nvSpPr>
        <p:spPr>
          <a:xfrm>
            <a:off x="1913960" y="2829128"/>
            <a:ext cx="8364079" cy="19380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i="1" dirty="0">
                <a:solidFill>
                  <a:schemeClr val="accent1"/>
                </a:solidFill>
                <a:latin typeface="Calibri (Body)"/>
                <a:cs typeface="Times New Roman" panose="02020603050405020304" pitchFamily="18" charset="0"/>
              </a:rPr>
              <a:t>Optimal Size &amp;&amp; Sub-constant Error</a:t>
            </a:r>
            <a:br>
              <a:rPr lang="en-US" i="1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</a:br>
            <a:endParaRPr lang="en-US" sz="1600" dirty="0">
              <a:latin typeface="Calibri (Body)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+mn-lt"/>
              </a:rPr>
              <a:t>Our Approach </a:t>
            </a:r>
            <a:r>
              <a:rPr lang="en-US" altLang="zh-CN" sz="2000" dirty="0">
                <a:solidFill>
                  <a:srgbClr val="7030A0"/>
                </a:solidFill>
                <a:latin typeface="+mn-lt"/>
              </a:rPr>
              <a:t>[Chen, Huang, Li ’2025] </a:t>
            </a:r>
            <a:endParaRPr lang="en-US" sz="2000" i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7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3AA7-B36E-4BA7-6BA2-B03AB5ED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EADC8E-BC28-B9B7-4A33-2B854CA90283}"/>
                  </a:ext>
                </a:extLst>
              </p:cNvPr>
              <p:cNvSpPr txBox="1"/>
              <p:nvPr/>
            </p:nvSpPr>
            <p:spPr>
              <a:xfrm>
                <a:off x="981879" y="475786"/>
                <a:ext cx="5393254" cy="16619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1</a:t>
                </a:r>
                <a:r>
                  <a:rPr lang="en-US" altLang="zh-TW" sz="3000" b="1" baseline="300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st</a:t>
                </a:r>
                <a:r>
                  <a:rPr lang="en-US" altLang="zh-TW" sz="30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 S</a:t>
                </a:r>
                <a:r>
                  <a:rPr lang="en-US" altLang="zh-TW" sz="23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TEP </a:t>
                </a:r>
                <a:r>
                  <a:rPr lang="en-US" altLang="zh-TW" sz="30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– B</a:t>
                </a:r>
                <a:r>
                  <a:rPr lang="en-US" altLang="zh-TW" sz="23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ALLS</a:t>
                </a:r>
                <a:r>
                  <a:rPr lang="en-US" altLang="zh-TW" sz="30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3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INTO</a:t>
                </a:r>
                <a:r>
                  <a:rPr lang="en-US" altLang="zh-TW" sz="30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 B</a:t>
                </a:r>
                <a:r>
                  <a:rPr lang="en-US" altLang="zh-TW" sz="23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INS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Use constant-wise independence to split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into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several tiny blocks </a:t>
                </a:r>
                <a:r>
                  <a:rPr lang="en-US" altLang="zh-CN" sz="2400" dirty="0" err="1">
                    <a:latin typeface="Calibri (Body)"/>
                    <a:cs typeface="Times New Roman" panose="02020603050405020304" pitchFamily="18" charset="0"/>
                  </a:rPr>
                  <a:t>s.t.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each block only needs a small size family.</a:t>
                </a: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EADC8E-BC28-B9B7-4A33-2B854CA90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79" y="475786"/>
                <a:ext cx="5393254" cy="1661993"/>
              </a:xfrm>
              <a:prstGeom prst="rect">
                <a:avLst/>
              </a:prstGeom>
              <a:blipFill>
                <a:blip r:embed="rId3"/>
                <a:stretch>
                  <a:fillRect l="-2477" t="-3986" b="-652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>
            <a:extLst>
              <a:ext uri="{FF2B5EF4-FFF2-40B4-BE49-F238E27FC236}">
                <a16:creationId xmlns:a16="http://schemas.microsoft.com/office/drawing/2014/main" id="{BB9B0A38-8426-65C8-7FC3-1E7EE29CC917}"/>
              </a:ext>
            </a:extLst>
          </p:cNvPr>
          <p:cNvSpPr txBox="1"/>
          <p:nvPr/>
        </p:nvSpPr>
        <p:spPr>
          <a:xfrm>
            <a:off x="981879" y="2598003"/>
            <a:ext cx="5393254" cy="16619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2</a:t>
            </a:r>
            <a:r>
              <a:rPr lang="en-US" altLang="zh-TW" sz="3000" b="1" baseline="30000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nd</a:t>
            </a:r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 S</a:t>
            </a:r>
            <a:r>
              <a:rPr lang="en-US" altLang="zh-TW" sz="23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TEP</a:t>
            </a:r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 – R</a:t>
            </a:r>
            <a:r>
              <a:rPr lang="en-US" altLang="zh-TW" sz="23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ECYCLE</a:t>
            </a:r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 R</a:t>
            </a:r>
            <a:r>
              <a:rPr lang="en-US" altLang="zh-TW" sz="23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ANDOMNESS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 (Body)"/>
                <a:cs typeface="Times New Roman" panose="02020603050405020304" pitchFamily="18" charset="0"/>
              </a:rPr>
              <a:t>Use the Nisan-Zuckerman PRG and a </a:t>
            </a:r>
            <a:r>
              <a:rPr lang="en-US" altLang="zh-CN" sz="2400" dirty="0">
                <a:latin typeface="Calibri (Body)"/>
                <a:cs typeface="Times New Roman" panose="02020603050405020304" pitchFamily="18" charset="0"/>
              </a:rPr>
              <a:t>special extractor to recycle randomness between blocks.</a:t>
            </a:r>
            <a:endParaRPr lang="en-US" altLang="zh-TW" sz="2400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6BE7ADA9-299B-CBF7-CC25-571D921061A3}"/>
              </a:ext>
            </a:extLst>
          </p:cNvPr>
          <p:cNvSpPr txBox="1"/>
          <p:nvPr/>
        </p:nvSpPr>
        <p:spPr>
          <a:xfrm>
            <a:off x="981879" y="4720221"/>
            <a:ext cx="5393254" cy="166199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3</a:t>
            </a:r>
            <a:r>
              <a:rPr lang="en-US" altLang="zh-TW" sz="3000" b="1" baseline="30000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rd</a:t>
            </a:r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 S</a:t>
            </a:r>
            <a:r>
              <a:rPr lang="en-US" altLang="zh-TW" sz="23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TEP</a:t>
            </a:r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 – D</a:t>
            </a:r>
            <a:r>
              <a:rPr lang="en-US" altLang="zh-TW" sz="23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OMAIN</a:t>
            </a:r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 R</a:t>
            </a:r>
            <a:r>
              <a:rPr lang="en-US" altLang="zh-TW" sz="23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 (Body)"/>
                <a:cs typeface="Times New Roman" panose="02020603050405020304" pitchFamily="18" charset="0"/>
              </a:rPr>
              <a:t>Use PRGs for c</a:t>
            </a:r>
            <a:r>
              <a:rPr lang="en-US" altLang="zh-CN" sz="2400" dirty="0">
                <a:latin typeface="Calibri (Body)"/>
                <a:cs typeface="Times New Roman" panose="02020603050405020304" pitchFamily="18" charset="0"/>
              </a:rPr>
              <a:t>ombinatorial rectangles and the special extractor to further reduce the error.</a:t>
            </a:r>
            <a:endParaRPr lang="en-US" altLang="zh-TW" sz="24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35F316B6-2AD0-2241-EC86-A3C656CA7A92}"/>
                  </a:ext>
                </a:extLst>
              </p:cNvPr>
              <p:cNvSpPr txBox="1"/>
              <p:nvPr/>
            </p:nvSpPr>
            <p:spPr>
              <a:xfrm>
                <a:off x="6375133" y="2364797"/>
                <a:ext cx="5981527" cy="189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∼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ℋ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35F316B6-2AD0-2241-EC86-A3C656CA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33" y="2364797"/>
                <a:ext cx="5981527" cy="1895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4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4769D-A2D6-0ACF-712A-9717FC5D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32F68-77F5-9233-E7F5-5C0A542BC5EA}"/>
              </a:ext>
            </a:extLst>
          </p:cNvPr>
          <p:cNvSpPr txBox="1"/>
          <p:nvPr/>
        </p:nvSpPr>
        <p:spPr>
          <a:xfrm>
            <a:off x="540407" y="404984"/>
            <a:ext cx="5407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Two Level Hash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62E74-BF3E-47D2-94C3-4C0E89D21C08}"/>
                  </a:ext>
                </a:extLst>
              </p:cNvPr>
              <p:cNvSpPr txBox="1"/>
              <p:nvPr/>
            </p:nvSpPr>
            <p:spPr>
              <a:xfrm>
                <a:off x="229064" y="1733260"/>
                <a:ext cx="4272981" cy="156966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latin typeface="Calibri (Body)"/>
                    <a:cs typeface="Times New Roman" panose="02020603050405020304" pitchFamily="18" charset="0"/>
                  </a:rPr>
                  <a:t>Balls into Bins: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small max-load,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concentration.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/ℓ, ∀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∈[ℓ]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small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62E74-BF3E-47D2-94C3-4C0E89D2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4" y="1733260"/>
                <a:ext cx="4272981" cy="1569660"/>
              </a:xfrm>
              <a:prstGeom prst="rect">
                <a:avLst/>
              </a:prstGeom>
              <a:blipFill>
                <a:blip r:embed="rId2"/>
                <a:stretch>
                  <a:fillRect l="-1847" t="-2682" r="-4688" b="-344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7DC2FBAE-2C00-F97C-6BDC-AD871387ECE2}"/>
                  </a:ext>
                </a:extLst>
              </p:cNvPr>
              <p:cNvSpPr txBox="1"/>
              <p:nvPr/>
            </p:nvSpPr>
            <p:spPr>
              <a:xfrm>
                <a:off x="6074585" y="1440873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7DC2FBAE-2C00-F97C-6BDC-AD871387E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85" y="1440873"/>
                <a:ext cx="22558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867DBEC-CBC9-0B71-528B-6DB24862D9CC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202485" y="2025648"/>
            <a:ext cx="0" cy="14651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F2FB1C5B-9AFC-EFD8-A217-94D0DCFDC2AC}"/>
                  </a:ext>
                </a:extLst>
              </p:cNvPr>
              <p:cNvSpPr txBox="1"/>
              <p:nvPr/>
            </p:nvSpPr>
            <p:spPr>
              <a:xfrm>
                <a:off x="9276259" y="1881540"/>
                <a:ext cx="225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→[ℓ]</m:t>
                      </m:r>
                    </m:oMath>
                  </m:oMathPara>
                </a14:m>
                <a:endParaRPr lang="en-US" altLang="zh-TW" sz="28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F2FB1C5B-9AFC-EFD8-A217-94D0DCFDC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59" y="1881540"/>
                <a:ext cx="2255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B20FD46-67A8-96CB-4295-B94C13733326}"/>
                  </a:ext>
                </a:extLst>
              </p:cNvPr>
              <p:cNvSpPr txBox="1"/>
              <p:nvPr/>
            </p:nvSpPr>
            <p:spPr>
              <a:xfrm>
                <a:off x="6074585" y="3490837"/>
                <a:ext cx="2255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B20FD46-67A8-96CB-4295-B94C13733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85" y="3490837"/>
                <a:ext cx="2255800" cy="624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DC0026C5-E4D5-363A-B5F1-73D35B1C558A}"/>
                  </a:ext>
                </a:extLst>
              </p:cNvPr>
              <p:cNvSpPr txBox="1"/>
              <p:nvPr/>
            </p:nvSpPr>
            <p:spPr>
              <a:xfrm>
                <a:off x="3840200" y="3530400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DC0026C5-E4D5-363A-B5F1-73D35B1C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00" y="3530400"/>
                <a:ext cx="225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72D78C4-ECC4-5008-7379-D53C93BC9AE0}"/>
                  </a:ext>
                </a:extLst>
              </p:cNvPr>
              <p:cNvSpPr txBox="1"/>
              <p:nvPr/>
            </p:nvSpPr>
            <p:spPr>
              <a:xfrm>
                <a:off x="8148360" y="3530400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72D78C4-ECC4-5008-7379-D53C93BC9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360" y="3530400"/>
                <a:ext cx="225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DD8BD1E-847F-0A62-3342-DD01626F28FB}"/>
              </a:ext>
            </a:extLst>
          </p:cNvPr>
          <p:cNvCxnSpPr>
            <a:cxnSpLocks/>
          </p:cNvCxnSpPr>
          <p:nvPr/>
        </p:nvCxnSpPr>
        <p:spPr>
          <a:xfrm flipH="1">
            <a:off x="4866498" y="2015138"/>
            <a:ext cx="1999657" cy="14138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DF2CA33-4A46-1B8E-B9E3-F73F6EB41F5E}"/>
              </a:ext>
            </a:extLst>
          </p:cNvPr>
          <p:cNvCxnSpPr>
            <a:cxnSpLocks/>
          </p:cNvCxnSpPr>
          <p:nvPr/>
        </p:nvCxnSpPr>
        <p:spPr>
          <a:xfrm>
            <a:off x="7537190" y="2015138"/>
            <a:ext cx="1739069" cy="14756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F1F2C83F-386F-B05F-3FE4-6F52C12BB58C}"/>
                  </a:ext>
                </a:extLst>
              </p:cNvPr>
              <p:cNvSpPr txBox="1"/>
              <p:nvPr/>
            </p:nvSpPr>
            <p:spPr>
              <a:xfrm>
                <a:off x="6056244" y="5809742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F1F2C83F-386F-B05F-3FE4-6F52C12BB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44" y="5809742"/>
                <a:ext cx="2255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0A4BEB3-4D7C-BCCD-D172-D9B8173D76F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202485" y="4115175"/>
            <a:ext cx="0" cy="1655004"/>
          </a:xfrm>
          <a:prstGeom prst="straightConnector1">
            <a:avLst/>
          </a:prstGeom>
          <a:ln w="25400">
            <a:solidFill>
              <a:srgbClr val="07A39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767FF0D-375A-39E7-4A86-9D6B86C56F20}"/>
              </a:ext>
            </a:extLst>
          </p:cNvPr>
          <p:cNvCxnSpPr>
            <a:cxnSpLocks/>
          </p:cNvCxnSpPr>
          <p:nvPr/>
        </p:nvCxnSpPr>
        <p:spPr>
          <a:xfrm>
            <a:off x="4887912" y="4247577"/>
            <a:ext cx="1765136" cy="1522602"/>
          </a:xfrm>
          <a:prstGeom prst="straightConnector1">
            <a:avLst/>
          </a:prstGeom>
          <a:ln w="25400">
            <a:solidFill>
              <a:srgbClr val="07A39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933DDFA-FA24-C824-2E91-1BD06FCDA48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751923" y="4115175"/>
            <a:ext cx="1524337" cy="1655004"/>
          </a:xfrm>
          <a:prstGeom prst="straightConnector1">
            <a:avLst/>
          </a:prstGeom>
          <a:ln w="25400">
            <a:solidFill>
              <a:srgbClr val="07A39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97327622-7B12-A194-E832-39E6D2D3EC52}"/>
                  </a:ext>
                </a:extLst>
              </p:cNvPr>
              <p:cNvSpPr txBox="1"/>
              <p:nvPr/>
            </p:nvSpPr>
            <p:spPr>
              <a:xfrm>
                <a:off x="4814342" y="3511857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97327622-7B12-A194-E832-39E6D2D3E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42" y="3511857"/>
                <a:ext cx="22558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">
                <a:extLst>
                  <a:ext uri="{FF2B5EF4-FFF2-40B4-BE49-F238E27FC236}">
                    <a16:creationId xmlns:a16="http://schemas.microsoft.com/office/drawing/2014/main" id="{737EDE33-8A3F-BE12-EABC-9D1BB2E4C0BC}"/>
                  </a:ext>
                </a:extLst>
              </p:cNvPr>
              <p:cNvSpPr txBox="1"/>
              <p:nvPr/>
            </p:nvSpPr>
            <p:spPr>
              <a:xfrm>
                <a:off x="7257989" y="3506606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2">
                <a:extLst>
                  <a:ext uri="{FF2B5EF4-FFF2-40B4-BE49-F238E27FC236}">
                    <a16:creationId xmlns:a16="http://schemas.microsoft.com/office/drawing/2014/main" id="{737EDE33-8A3F-BE12-EABC-9D1BB2E4C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89" y="3506606"/>
                <a:ext cx="22558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A35E98BD-E30D-2B19-6C35-DE40B0E6EDC5}"/>
                  </a:ext>
                </a:extLst>
              </p:cNvPr>
              <p:cNvSpPr txBox="1"/>
              <p:nvPr/>
            </p:nvSpPr>
            <p:spPr>
              <a:xfrm>
                <a:off x="8669439" y="5008878"/>
                <a:ext cx="34694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TW" sz="28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80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i.i.d. from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8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A35E98BD-E30D-2B19-6C35-DE40B0E6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39" y="5008878"/>
                <a:ext cx="3469440" cy="954107"/>
              </a:xfrm>
              <a:prstGeom prst="rect">
                <a:avLst/>
              </a:prstGeom>
              <a:blipFill>
                <a:blip r:embed="rId11"/>
                <a:stretch>
                  <a:fillRect l="-3515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E1E46DBA-83A7-D0A5-216A-5A9F3927AE88}"/>
                  </a:ext>
                </a:extLst>
              </p:cNvPr>
              <p:cNvSpPr txBox="1"/>
              <p:nvPr/>
            </p:nvSpPr>
            <p:spPr>
              <a:xfrm>
                <a:off x="8972849" y="792066"/>
                <a:ext cx="2862620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b="0" dirty="0">
                  <a:solidFill>
                    <a:srgbClr val="7AA41C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E1E46DBA-83A7-D0A5-216A-5A9F3927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849" y="792066"/>
                <a:ext cx="2862620" cy="5615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E6CCE496-FA87-1E96-CC84-D1BC5A7BAA01}"/>
                  </a:ext>
                </a:extLst>
              </p:cNvPr>
              <p:cNvSpPr txBox="1"/>
              <p:nvPr/>
            </p:nvSpPr>
            <p:spPr>
              <a:xfrm>
                <a:off x="229063" y="3980735"/>
                <a:ext cx="4272981" cy="2579745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latin typeface="Calibri (Body)"/>
                    <a:cs typeface="Times New Roman" panose="02020603050405020304" pitchFamily="18" charset="0"/>
                  </a:rPr>
                  <a:t>Each Block: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is small, there exists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with</m:t>
                    </m:r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𝒢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400" b="0" i="1" dirty="0">
                  <a:solidFill>
                    <a:srgbClr val="07A398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0" i="1" dirty="0">
                  <a:solidFill>
                    <a:srgbClr val="07A398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E6CCE496-FA87-1E96-CC84-D1BC5A7BA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3" y="3980735"/>
                <a:ext cx="4272981" cy="2579745"/>
              </a:xfrm>
              <a:prstGeom prst="rect">
                <a:avLst/>
              </a:prstGeom>
              <a:blipFill>
                <a:blip r:embed="rId13"/>
                <a:stretch>
                  <a:fillRect l="-1847" t="-8920" r="-1847"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>
            <a:extLst>
              <a:ext uri="{FF2B5EF4-FFF2-40B4-BE49-F238E27FC236}">
                <a16:creationId xmlns:a16="http://schemas.microsoft.com/office/drawing/2014/main" id="{F43BD4E9-AEAF-4035-05EA-9AEBF3637B7D}"/>
              </a:ext>
            </a:extLst>
          </p:cNvPr>
          <p:cNvSpPr txBox="1"/>
          <p:nvPr/>
        </p:nvSpPr>
        <p:spPr>
          <a:xfrm>
            <a:off x="9458285" y="2401426"/>
            <a:ext cx="29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Constant-wise independence</a:t>
            </a:r>
            <a:endParaRPr lang="en-US" altLang="zh-TW" sz="2400" b="0" dirty="0">
              <a:solidFill>
                <a:srgbClr val="FF0000"/>
              </a:solidFill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6" grpId="0"/>
      <p:bldP spid="9" grpId="0"/>
      <p:bldP spid="10" grpId="0"/>
      <p:bldP spid="24" grpId="0"/>
      <p:bldP spid="39" grpId="0"/>
      <p:bldP spid="40" grpId="0"/>
      <p:bldP spid="45" grpId="0"/>
      <p:bldP spid="4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D091-B422-49BF-2064-B003BC89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0C635-6E9D-DFE4-C67A-254B942BA0CB}"/>
              </a:ext>
            </a:extLst>
          </p:cNvPr>
          <p:cNvSpPr txBox="1"/>
          <p:nvPr/>
        </p:nvSpPr>
        <p:spPr>
          <a:xfrm>
            <a:off x="540407" y="404984"/>
            <a:ext cx="6432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Split into </a:t>
            </a:r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Several Small Blocks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5F4DAFA-66B6-9137-33FE-0BF832255C96}"/>
                  </a:ext>
                </a:extLst>
              </p:cNvPr>
              <p:cNvSpPr txBox="1"/>
              <p:nvPr/>
            </p:nvSpPr>
            <p:spPr>
              <a:xfrm>
                <a:off x="2731455" y="1521018"/>
                <a:ext cx="6432019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5F4DAFA-66B6-9137-33FE-0BF832255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55" y="1521018"/>
                <a:ext cx="6432019" cy="613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1DFBF5C1-1BCE-C504-41E3-5994B4935E11}"/>
                  </a:ext>
                </a:extLst>
              </p:cNvPr>
              <p:cNvSpPr txBox="1"/>
              <p:nvPr/>
            </p:nvSpPr>
            <p:spPr>
              <a:xfrm>
                <a:off x="8357693" y="2072163"/>
                <a:ext cx="2255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→[ℓ]</m:t>
                      </m:r>
                    </m:oMath>
                  </m:oMathPara>
                </a14:m>
                <a:endParaRPr lang="en-US" altLang="zh-TW" sz="26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1DFBF5C1-1BCE-C504-41E3-5994B493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93" y="2072163"/>
                <a:ext cx="22558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81148A8-9FDA-ABEB-B0F3-0D86FC2AA5AB}"/>
                  </a:ext>
                </a:extLst>
              </p:cNvPr>
              <p:cNvSpPr txBox="1"/>
              <p:nvPr/>
            </p:nvSpPr>
            <p:spPr>
              <a:xfrm>
                <a:off x="-48041" y="2642528"/>
                <a:ext cx="12288078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81148A8-9FDA-ABEB-B0F3-0D86FC2AA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041" y="2642528"/>
                <a:ext cx="12288078" cy="734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EA40A2C2-E4DD-B548-292B-DAB1379628FB}"/>
                  </a:ext>
                </a:extLst>
              </p:cNvPr>
              <p:cNvSpPr txBox="1"/>
              <p:nvPr/>
            </p:nvSpPr>
            <p:spPr>
              <a:xfrm>
                <a:off x="8342111" y="3595459"/>
                <a:ext cx="346944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TW" sz="26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b="0" dirty="0" err="1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i.i.d.</a:t>
                </a:r>
                <a:r>
                  <a:rPr lang="en-US" altLang="zh-TW" sz="26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zh-TW" altLang="en-US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EA40A2C2-E4DD-B548-292B-DAB13796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111" y="3595459"/>
                <a:ext cx="3469440" cy="892552"/>
              </a:xfrm>
              <a:prstGeom prst="rect">
                <a:avLst/>
              </a:prstGeom>
              <a:blipFill>
                <a:blip r:embed="rId5"/>
                <a:stretch>
                  <a:fillRect l="-3158" b="-17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55EBA35B-28F8-5453-5D87-00D7A2688ECC}"/>
                  </a:ext>
                </a:extLst>
              </p:cNvPr>
              <p:cNvSpPr txBox="1"/>
              <p:nvPr/>
            </p:nvSpPr>
            <p:spPr>
              <a:xfrm>
                <a:off x="8225229" y="940943"/>
                <a:ext cx="286262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rgbClr val="7AA41C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55EBA35B-28F8-5453-5D87-00D7A2688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29" y="940943"/>
                <a:ext cx="2862620" cy="528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74D53F61-5327-A90F-8D34-56CEECA5425E}"/>
                  </a:ext>
                </a:extLst>
              </p:cNvPr>
              <p:cNvSpPr txBox="1"/>
              <p:nvPr/>
            </p:nvSpPr>
            <p:spPr>
              <a:xfrm>
                <a:off x="83377" y="3521303"/>
                <a:ext cx="4272981" cy="1102418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74D53F61-5327-A90F-8D34-56CEECA5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7" y="3521303"/>
                <a:ext cx="4272981" cy="1102418"/>
              </a:xfrm>
              <a:prstGeom prst="rect">
                <a:avLst/>
              </a:prstGeom>
              <a:blipFill>
                <a:blip r:embed="rId7"/>
                <a:stretch>
                  <a:fillRect b="-546"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0CD344AC-F3E3-7FED-E36C-B7E02A9A9F1C}"/>
                  </a:ext>
                </a:extLst>
              </p:cNvPr>
              <p:cNvSpPr txBox="1"/>
              <p:nvPr/>
            </p:nvSpPr>
            <p:spPr>
              <a:xfrm>
                <a:off x="83377" y="4843870"/>
                <a:ext cx="1172817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0CD344AC-F3E3-7FED-E36C-B7E02A9A9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7" y="4843870"/>
                <a:ext cx="11728174" cy="116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6FC52A0A-B76A-7622-A07F-91E2D99DD4D9}"/>
                  </a:ext>
                </a:extLst>
              </p:cNvPr>
              <p:cNvSpPr txBox="1"/>
              <p:nvPr/>
            </p:nvSpPr>
            <p:spPr>
              <a:xfrm rot="5400000">
                <a:off x="5728879" y="2039464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4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6FC52A0A-B76A-7622-A07F-91E2D99D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9" y="2039464"/>
                <a:ext cx="73424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F5E42875-68EA-ED7F-51FE-026A9E1DEA30}"/>
                  </a:ext>
                </a:extLst>
              </p:cNvPr>
              <p:cNvSpPr txBox="1"/>
              <p:nvPr/>
            </p:nvSpPr>
            <p:spPr>
              <a:xfrm rot="5400000">
                <a:off x="5728878" y="3261375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40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F5E42875-68EA-ED7F-51FE-026A9E1D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8" y="3261375"/>
                <a:ext cx="7342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9AB011B0-C8E1-1909-6E04-36031D97541A}"/>
              </a:ext>
            </a:extLst>
          </p:cNvPr>
          <p:cNvSpPr/>
          <p:nvPr/>
        </p:nvSpPr>
        <p:spPr>
          <a:xfrm>
            <a:off x="8050698" y="4062486"/>
            <a:ext cx="2246241" cy="42552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F7E6075-CE6D-58A3-62A3-A1A358593445}"/>
              </a:ext>
            </a:extLst>
          </p:cNvPr>
          <p:cNvSpPr txBox="1"/>
          <p:nvPr/>
        </p:nvSpPr>
        <p:spPr>
          <a:xfrm>
            <a:off x="5589565" y="3973117"/>
            <a:ext cx="2384999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！"/>
            </a:pPr>
            <a:r>
              <a:rPr lang="en-US" altLang="zh-CN" sz="2400" dirty="0">
                <a:latin typeface="Calibri (Body)"/>
                <a:cs typeface="Times New Roman" panose="02020603050405020304" pitchFamily="18" charset="0"/>
              </a:rPr>
              <a:t>Require many random bits.</a:t>
            </a:r>
          </a:p>
        </p:txBody>
      </p:sp>
    </p:spTree>
    <p:extLst>
      <p:ext uri="{BB962C8B-B14F-4D97-AF65-F5344CB8AC3E}">
        <p14:creationId xmlns:p14="http://schemas.microsoft.com/office/powerpoint/2010/main" val="17387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44" grpId="0"/>
      <p:bldP spid="45" grpId="0"/>
      <p:bldP spid="46" grpId="0" animBg="1"/>
      <p:bldP spid="14" grpId="0"/>
      <p:bldP spid="15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ED13E-9871-9AF3-7571-DE3615BB1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939B42-CB20-03C2-3B1E-C74962A3976E}"/>
              </a:ext>
            </a:extLst>
          </p:cNvPr>
          <p:cNvPicPr>
            <a:picLocks/>
          </p:cNvPicPr>
          <p:nvPr/>
        </p:nvPicPr>
        <p:blipFill>
          <a:blip r:embed="rId2"/>
          <a:srcRect b="14381"/>
          <a:stretch>
            <a:fillRect/>
          </a:stretch>
        </p:blipFill>
        <p:spPr>
          <a:xfrm>
            <a:off x="1639957" y="2256183"/>
            <a:ext cx="8467039" cy="4601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0E81C2-54D6-C1AA-CAB6-9E648EC560B3}"/>
              </a:ext>
            </a:extLst>
          </p:cNvPr>
          <p:cNvSpPr txBox="1"/>
          <p:nvPr/>
        </p:nvSpPr>
        <p:spPr>
          <a:xfrm>
            <a:off x="540407" y="404984"/>
            <a:ext cx="647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Read-once Branching Program</a:t>
            </a:r>
            <a:endParaRPr lang="en-US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3EBAF749-8B1B-7EDA-9F34-2BE60951C4BC}"/>
                  </a:ext>
                </a:extLst>
              </p:cNvPr>
              <p:cNvSpPr txBox="1"/>
              <p:nvPr/>
            </p:nvSpPr>
            <p:spPr>
              <a:xfrm>
                <a:off x="369595" y="1490582"/>
                <a:ext cx="254072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{0,1}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3EBAF749-8B1B-7EDA-9F34-2BE60951C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95" y="1490582"/>
                <a:ext cx="2540723" cy="1292662"/>
              </a:xfrm>
              <a:prstGeom prst="rect">
                <a:avLst/>
              </a:prstGeom>
              <a:blipFill>
                <a:blip r:embed="rId3"/>
                <a:stretch>
                  <a:fillRect l="-4327" t="-4245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780B6DD-1FB0-99AA-17BA-9CFD6421D9EE}"/>
                  </a:ext>
                </a:extLst>
              </p:cNvPr>
              <p:cNvSpPr txBox="1"/>
              <p:nvPr/>
            </p:nvSpPr>
            <p:spPr>
              <a:xfrm>
                <a:off x="-236692" y="4218633"/>
                <a:ext cx="3526544" cy="8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MAJ</m:t>
                      </m:r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780B6DD-1FB0-99AA-17BA-9CFD6421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692" y="4218633"/>
                <a:ext cx="3526544" cy="883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BC62B2C-58E2-D4F7-2B69-50FA8AAE8904}"/>
              </a:ext>
            </a:extLst>
          </p:cNvPr>
          <p:cNvCxnSpPr>
            <a:cxnSpLocks/>
          </p:cNvCxnSpPr>
          <p:nvPr/>
        </p:nvCxnSpPr>
        <p:spPr>
          <a:xfrm>
            <a:off x="3289852" y="3026465"/>
            <a:ext cx="864705" cy="80506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786E8EA-B1A4-7AE2-1D79-1B6372D42019}"/>
              </a:ext>
            </a:extLst>
          </p:cNvPr>
          <p:cNvCxnSpPr>
            <a:cxnSpLocks/>
          </p:cNvCxnSpPr>
          <p:nvPr/>
        </p:nvCxnSpPr>
        <p:spPr>
          <a:xfrm>
            <a:off x="4154557" y="3855223"/>
            <a:ext cx="864705" cy="80506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C7EAE90-F249-CEF4-4E1D-C86F0D6F0D1A}"/>
              </a:ext>
            </a:extLst>
          </p:cNvPr>
          <p:cNvCxnSpPr>
            <a:cxnSpLocks/>
          </p:cNvCxnSpPr>
          <p:nvPr/>
        </p:nvCxnSpPr>
        <p:spPr>
          <a:xfrm>
            <a:off x="5050459" y="4683981"/>
            <a:ext cx="82301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FBD5B50-237D-10FA-C8C3-9D9997EF1BCB}"/>
              </a:ext>
            </a:extLst>
          </p:cNvPr>
          <p:cNvCxnSpPr>
            <a:cxnSpLocks/>
          </p:cNvCxnSpPr>
          <p:nvPr/>
        </p:nvCxnSpPr>
        <p:spPr>
          <a:xfrm>
            <a:off x="5873476" y="4683981"/>
            <a:ext cx="82301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119EF4E-7C7C-6F01-4F03-9DFEC263CA53}"/>
              </a:ext>
            </a:extLst>
          </p:cNvPr>
          <p:cNvCxnSpPr>
            <a:cxnSpLocks/>
          </p:cNvCxnSpPr>
          <p:nvPr/>
        </p:nvCxnSpPr>
        <p:spPr>
          <a:xfrm>
            <a:off x="6781250" y="4683981"/>
            <a:ext cx="82301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EA7A060-5CF1-BBC0-3FAD-EAF77A6273AA}"/>
              </a:ext>
            </a:extLst>
          </p:cNvPr>
          <p:cNvCxnSpPr>
            <a:cxnSpLocks/>
          </p:cNvCxnSpPr>
          <p:nvPr/>
        </p:nvCxnSpPr>
        <p:spPr>
          <a:xfrm>
            <a:off x="7604267" y="4683981"/>
            <a:ext cx="908131" cy="169694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57041D6F-EA23-4326-71AB-4D8F7716F622}"/>
                  </a:ext>
                </a:extLst>
              </p:cNvPr>
              <p:cNvSpPr txBox="1"/>
              <p:nvPr/>
            </p:nvSpPr>
            <p:spPr>
              <a:xfrm>
                <a:off x="4224504" y="1418372"/>
                <a:ext cx="51134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=(1,0,0,0,0,1)</m:t>
                      </m:r>
                    </m:oMath>
                  </m:oMathPara>
                </a14:m>
                <a:endParaRPr lang="en-US" altLang="zh-TW" sz="2200" b="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MAJ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22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57041D6F-EA23-4326-71AB-4D8F7716F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04" y="1418372"/>
                <a:ext cx="5113492" cy="769441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3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7076A-F566-6AF4-D023-35F522CA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666296-1D8E-4C3A-79FE-9F1C09839CF1}"/>
                  </a:ext>
                </a:extLst>
              </p:cNvPr>
              <p:cNvSpPr txBox="1"/>
              <p:nvPr/>
            </p:nvSpPr>
            <p:spPr>
              <a:xfrm>
                <a:off x="290516" y="1441387"/>
                <a:ext cx="11803993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666296-1D8E-4C3A-79FE-9F1C0983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6" y="1441387"/>
                <a:ext cx="1180399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96E30A0B-44E3-1B99-B3A9-D456E70D1B38}"/>
              </a:ext>
            </a:extLst>
          </p:cNvPr>
          <p:cNvSpPr/>
          <p:nvPr/>
        </p:nvSpPr>
        <p:spPr>
          <a:xfrm rot="16200000">
            <a:off x="1681753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4802E370-B2E3-5A88-0332-C99BDCCECEA0}"/>
                  </a:ext>
                </a:extLst>
              </p:cNvPr>
              <p:cNvSpPr txBox="1"/>
              <p:nvPr/>
            </p:nvSpPr>
            <p:spPr>
              <a:xfrm>
                <a:off x="-368167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4802E370-B2E3-5A88-0332-C99BDCCE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167" y="2176670"/>
                <a:ext cx="4353338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D12B5A24-BF4E-8A2D-62F5-564191C52EA2}"/>
              </a:ext>
            </a:extLst>
          </p:cNvPr>
          <p:cNvSpPr/>
          <p:nvPr/>
        </p:nvSpPr>
        <p:spPr>
          <a:xfrm rot="16200000">
            <a:off x="10483912" y="988615"/>
            <a:ext cx="241403" cy="2205631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8FE089FC-C58F-CAD0-C4D4-F31571135AC6}"/>
                  </a:ext>
                </a:extLst>
              </p:cNvPr>
              <p:cNvSpPr txBox="1"/>
              <p:nvPr/>
            </p:nvSpPr>
            <p:spPr>
              <a:xfrm>
                <a:off x="8495053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8FE089FC-C58F-CAD0-C4D4-F31571135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053" y="2161281"/>
                <a:ext cx="435333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387230A7-4A89-C4A3-E92C-0628770492A8}"/>
              </a:ext>
            </a:extLst>
          </p:cNvPr>
          <p:cNvSpPr/>
          <p:nvPr/>
        </p:nvSpPr>
        <p:spPr>
          <a:xfrm rot="16200000">
            <a:off x="6072397" y="106940"/>
            <a:ext cx="241402" cy="3993495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B9F80A67-3191-3A3C-0D30-9DD9F35BFD30}"/>
                  </a:ext>
                </a:extLst>
              </p:cNvPr>
              <p:cNvSpPr txBox="1"/>
              <p:nvPr/>
            </p:nvSpPr>
            <p:spPr>
              <a:xfrm>
                <a:off x="4012517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B9F80A67-3191-3A3C-0D30-9DD9F35B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17" y="2181135"/>
                <a:ext cx="4353338" cy="491417"/>
              </a:xfrm>
              <a:prstGeom prst="rect">
                <a:avLst/>
              </a:prstGeom>
              <a:blipFill>
                <a:blip r:embed="rId6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C84DA4A4-6773-E3D2-8CD8-2DED92ECEB83}"/>
                  </a:ext>
                </a:extLst>
              </p:cNvPr>
              <p:cNvSpPr txBox="1"/>
              <p:nvPr/>
            </p:nvSpPr>
            <p:spPr>
              <a:xfrm>
                <a:off x="0" y="2601162"/>
                <a:ext cx="2571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TW" sz="22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b="0" dirty="0" err="1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i.i.d.</a:t>
                </a:r>
                <a:r>
                  <a:rPr lang="en-US" altLang="zh-TW" sz="22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2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C84DA4A4-6773-E3D2-8CD8-2DED92EC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1162"/>
                <a:ext cx="2571054" cy="430887"/>
              </a:xfrm>
              <a:prstGeom prst="rect">
                <a:avLst/>
              </a:prstGeom>
              <a:blipFill>
                <a:blip r:embed="rId7"/>
                <a:stretch>
                  <a:fillRect t="-10000" r="-948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8703C1C2-5177-F879-1AE8-3E4FADBEAD3B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C052F6A-EFD7-8B99-7DCF-B186BC63F815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553C0C20-9C8A-040E-2C3F-FB01EB43C4FD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B204BC5-3896-8F0C-BE96-EBF43AC88E77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79E592F-2CD7-AF2E-F681-1AA2F3F477DA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790D382-E8F4-949B-686D-76C8DD896290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790D382-E8F4-949B-686D-76C8DD89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4BCFB07F-E08D-ABE2-316C-389CE6083DEB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4BCFB07F-E08D-ABE2-316C-389CE608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70759A37-2C0C-5680-91F0-15CB1AC6155F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C5CBC06-1466-798D-4CBF-DEEBC4AAA04A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4D1ED7DB-B742-5736-9E97-3BF3D60C4C64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4D1ED7DB-B742-5736-9E97-3BF3D60C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0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1623E71-4D93-A893-6D17-26604110CA0C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1623E71-4D93-A893-6D17-26604110C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1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74FFAEB-8764-C6ED-6C08-D3FB72C021A4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74FFAEB-8764-C6ED-6C08-D3FB72C02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2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70DCB9D7-32E5-ED61-7614-00C4E61678F0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830FBF0-EA73-AE4F-E1A4-4100851EA9B3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5F3A6DB-C68A-8B18-0DF8-39A0E0636CF4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89326B3-F1EF-D325-2C69-ADECDB3A686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ADE10D9A-9848-C8F6-05C9-B8E342A13B33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ADE10D9A-9848-C8F6-05C9-B8E342A13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F346591F-874D-F738-BF00-14E04ABADFC6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F346591F-874D-F738-BF00-14E04ABA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2A2AD91-20AD-9C9F-918E-1DC670A3F811}"/>
              </a:ext>
            </a:extLst>
          </p:cNvPr>
          <p:cNvCxnSpPr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6046D74-638E-D400-F2E1-42B87A56CDD5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A11BA3C-CF0B-237B-2E08-4846711626C5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E3D16A46-40E9-7101-4176-3481FCF81AD4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E3D16A46-40E9-7101-4176-3481FCF8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B941342A-BC40-9A85-77E1-3773BD890F79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B941342A-BC40-9A85-77E1-3773BD890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F0BE7986-4973-EC20-87E0-F5C20A1D7073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BF3AABF2-67A5-1BFD-C794-A6DE68FDF6B0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A63987A7-0DB8-1DEA-7D36-19324BF13FD2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3FF4DCE3-DD21-F37C-2BAD-8992B7F2EF38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3FF4DCE3-DD21-F37C-2BAD-8992B7F2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F66B035C-8E37-9256-B0FD-FA59BA832A66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F66B035C-8E37-9256-B0FD-FA59BA832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7FC9F2D5-8C41-C105-1E35-58811462577A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7FC9F2D5-8C41-C105-1E35-588114625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19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1D359FA3-49BE-667C-B905-2F482BE76511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1D359FA3-49BE-667C-B905-2F482BE76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28860523-0571-5F75-C8B2-4F6005748849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28860523-0571-5F75-C8B2-4F6005748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EB0FEE3F-3398-7447-1824-89F553C3A24F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EB0FEE3F-3398-7447-1824-89F553C3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C8391E2B-6078-60E8-AE30-18BFB2F4441A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C8391E2B-6078-60E8-AE30-18BFB2F44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">
            <a:extLst>
              <a:ext uri="{FF2B5EF4-FFF2-40B4-BE49-F238E27FC236}">
                <a16:creationId xmlns:a16="http://schemas.microsoft.com/office/drawing/2014/main" id="{B6C4C433-AB58-9314-51EB-C022A07E8739}"/>
              </a:ext>
            </a:extLst>
          </p:cNvPr>
          <p:cNvSpPr txBox="1"/>
          <p:nvPr/>
        </p:nvSpPr>
        <p:spPr>
          <a:xfrm>
            <a:off x="540407" y="404984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Recycle Randomness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46" grpId="0"/>
      <p:bldP spid="47" grpId="0"/>
      <p:bldP spid="54" grpId="0"/>
      <p:bldP spid="55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D588A-20DB-01AE-D3D8-E6FD690D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1ECE8C-44F8-5F46-9837-1A46225BEDDA}"/>
                  </a:ext>
                </a:extLst>
              </p:cNvPr>
              <p:cNvSpPr txBox="1"/>
              <p:nvPr/>
            </p:nvSpPr>
            <p:spPr>
              <a:xfrm>
                <a:off x="290516" y="1441387"/>
                <a:ext cx="11803993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666296-1D8E-4C3A-79FE-9F1C0983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6" y="1441387"/>
                <a:ext cx="1180399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D1B759E7-121E-9AF3-E5F2-7C6C15366D53}"/>
              </a:ext>
            </a:extLst>
          </p:cNvPr>
          <p:cNvSpPr/>
          <p:nvPr/>
        </p:nvSpPr>
        <p:spPr>
          <a:xfrm rot="16200000">
            <a:off x="1681753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CB40E261-5B1E-A7EF-8925-F77FEAE5A395}"/>
                  </a:ext>
                </a:extLst>
              </p:cNvPr>
              <p:cNvSpPr txBox="1"/>
              <p:nvPr/>
            </p:nvSpPr>
            <p:spPr>
              <a:xfrm>
                <a:off x="-368167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4802E370-B2E3-5A88-0332-C99BDCCE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167" y="2176670"/>
                <a:ext cx="4353338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52071052-1218-7C3D-FA99-C2CC894D3BB8}"/>
              </a:ext>
            </a:extLst>
          </p:cNvPr>
          <p:cNvSpPr/>
          <p:nvPr/>
        </p:nvSpPr>
        <p:spPr>
          <a:xfrm rot="16200000">
            <a:off x="10483912" y="988615"/>
            <a:ext cx="241403" cy="2205631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DFFB28C4-BC1A-3013-768E-5B117D34565B}"/>
                  </a:ext>
                </a:extLst>
              </p:cNvPr>
              <p:cNvSpPr txBox="1"/>
              <p:nvPr/>
            </p:nvSpPr>
            <p:spPr>
              <a:xfrm>
                <a:off x="8495053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8FE089FC-C58F-CAD0-C4D4-F31571135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053" y="2161281"/>
                <a:ext cx="435333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B642D37D-0258-A50B-4D55-E6B178157B2B}"/>
              </a:ext>
            </a:extLst>
          </p:cNvPr>
          <p:cNvSpPr/>
          <p:nvPr/>
        </p:nvSpPr>
        <p:spPr>
          <a:xfrm rot="16200000">
            <a:off x="6072397" y="106940"/>
            <a:ext cx="241402" cy="3993495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B916C374-970F-EC32-17CE-6E0B1F19AB92}"/>
                  </a:ext>
                </a:extLst>
              </p:cNvPr>
              <p:cNvSpPr txBox="1"/>
              <p:nvPr/>
            </p:nvSpPr>
            <p:spPr>
              <a:xfrm>
                <a:off x="4012517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B9F80A67-3191-3A3C-0D30-9DD9F35B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17" y="2181135"/>
                <a:ext cx="4353338" cy="491417"/>
              </a:xfrm>
              <a:prstGeom prst="rect">
                <a:avLst/>
              </a:prstGeom>
              <a:blipFill>
                <a:blip r:embed="rId6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879FB287-3EFF-8B76-BB26-449171E03070}"/>
                  </a:ext>
                </a:extLst>
              </p:cNvPr>
              <p:cNvSpPr txBox="1"/>
              <p:nvPr/>
            </p:nvSpPr>
            <p:spPr>
              <a:xfrm>
                <a:off x="0" y="2601162"/>
                <a:ext cx="2571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TW" sz="22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b="0" dirty="0" err="1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i.i.d.</a:t>
                </a:r>
                <a:r>
                  <a:rPr lang="en-US" altLang="zh-TW" sz="22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2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C84DA4A4-6773-E3D2-8CD8-2DED92EC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1162"/>
                <a:ext cx="2571054" cy="430887"/>
              </a:xfrm>
              <a:prstGeom prst="rect">
                <a:avLst/>
              </a:prstGeom>
              <a:blipFill>
                <a:blip r:embed="rId7"/>
                <a:stretch>
                  <a:fillRect t="-10000" r="-948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A367C7A1-B137-E5C4-00AD-4BDD7BC0BC37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3AADED8-F9EC-A492-FF00-7A4D2408FBC3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3321DFD-06CB-BB3A-3C21-EA73F2B43BD5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598512D-237F-F2DA-B019-BAB5D1FD8D1E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23535FC-2508-F17D-18FB-B5DFA82C2983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3C52A4C9-CFDB-EEF2-A6A0-D8B3F160DF18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790D382-E8F4-949B-686D-76C8DD89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60BAA90F-DFBC-2F83-8FD3-E282316BE396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4BCFB07F-E08D-ABE2-316C-389CE608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67D906E8-E3E2-027D-656A-EAA61AFBBB54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2FD5334-5377-6EE8-C79A-9684640858C6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6E47E437-1D1A-27C6-E01D-AFBE7CA4CB3C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4D1ED7DB-B742-5736-9E97-3BF3D60C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0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C9E9E8CF-4EAA-F92E-3330-B026A6DC892D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1623E71-4D93-A893-6D17-26604110C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1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AD90CE43-B5BD-2461-C0E5-774CFFC8F1E5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74FFAEB-8764-C6ED-6C08-D3FB72C02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2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39E29F32-0C62-B297-5B94-0832CF19229E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28B77F0-F554-CCC0-E0E1-D10517DA3651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03D1FA1-F1CC-4D7D-E209-57A9EA121C94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7AC8795-B998-25CA-238D-C8632B9945DC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2A9FA7E6-B6F9-35D6-C352-835C692D1FAC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ADE10D9A-9848-C8F6-05C9-B8E342A13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F715D847-DD09-56EE-E935-3D2639723BBB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F346591F-874D-F738-BF00-14E04ABA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E1AB051-AD0F-A8D1-7A4D-0BD001F67D7A}"/>
              </a:ext>
            </a:extLst>
          </p:cNvPr>
          <p:cNvCxnSpPr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C58114D-136F-1295-3B53-7715ED51BE40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D9667677-465E-ED0D-0A45-723BE0BEE704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74330B06-5FA5-A631-3071-721F32F1B04A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E3D16A46-40E9-7101-4176-3481FCF8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4C5D3118-3732-7DAD-C13E-426577C173D9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B941342A-BC40-9A85-77E1-3773BD890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0CD9DBD0-8B2E-5F6A-E262-C095E7983EBC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71C27C14-577E-B8A6-396C-8328764FBB5F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89AF0DA2-1085-D947-4691-36482C9A6330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AB0BF3B2-189D-43D8-9EF2-71A78F249D90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3FF4DCE3-DD21-F37C-2BAD-8992B7F2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98B67491-4744-5173-50F3-74BBFF9099C6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F66B035C-8E37-9256-B0FD-FA59BA832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1898E3A0-36A6-294B-13AC-810387081F10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7FC9F2D5-8C41-C105-1E35-588114625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19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F2110BF7-98F0-A71E-2701-B96496676816}"/>
                  </a:ext>
                </a:extLst>
              </p:cNvPr>
              <p:cNvSpPr txBox="1"/>
              <p:nvPr/>
            </p:nvSpPr>
            <p:spPr>
              <a:xfrm>
                <a:off x="194003" y="3255019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F2110BF7-98F0-A71E-2701-B9649667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3255019"/>
                <a:ext cx="11803993" cy="5666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48BADE89-DBDD-21C2-3E56-3AEEEAF07924}"/>
                  </a:ext>
                </a:extLst>
              </p:cNvPr>
              <p:cNvSpPr txBox="1"/>
              <p:nvPr/>
            </p:nvSpPr>
            <p:spPr>
              <a:xfrm>
                <a:off x="0" y="3894955"/>
                <a:ext cx="2971800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b="0" dirty="0">
                    <a:solidFill>
                      <a:schemeClr val="accent2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accent2"/>
                    </a:solidFill>
                    <a:latin typeface="Calibri (Body)"/>
                    <a:cs typeface="Times New Roman" panose="02020603050405020304" pitchFamily="18" charset="0"/>
                  </a:rPr>
                  <a:t>are correlated</a:t>
                </a:r>
                <a:endParaRPr lang="en-US" altLang="zh-TW" sz="22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48BADE89-DBDD-21C2-3E56-3AEEEAF07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4955"/>
                <a:ext cx="2971800" cy="431465"/>
              </a:xfrm>
              <a:prstGeom prst="rect">
                <a:avLst/>
              </a:prstGeom>
              <a:blipFill>
                <a:blip r:embed="rId21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F941215-4FE7-4C94-F0CF-317E4345A61B}"/>
                  </a:ext>
                </a:extLst>
              </p:cNvPr>
              <p:cNvSpPr txBox="1"/>
              <p:nvPr/>
            </p:nvSpPr>
            <p:spPr>
              <a:xfrm rot="5400000">
                <a:off x="5728878" y="2605394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40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F941215-4FE7-4C94-F0CF-317E4345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8" y="2605394"/>
                <a:ext cx="734241" cy="707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">
            <a:extLst>
              <a:ext uri="{FF2B5EF4-FFF2-40B4-BE49-F238E27FC236}">
                <a16:creationId xmlns:a16="http://schemas.microsoft.com/office/drawing/2014/main" id="{AB8CCFB1-DA48-7F33-BAE1-D93F880EF0A0}"/>
              </a:ext>
            </a:extLst>
          </p:cNvPr>
          <p:cNvSpPr txBox="1"/>
          <p:nvPr/>
        </p:nvSpPr>
        <p:spPr>
          <a:xfrm>
            <a:off x="540407" y="404984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Recycle Randomness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66DB305A-C96B-945E-2867-3D6CB1A29FB8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66DB305A-C96B-945E-2867-3D6CB1A2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5052FE9E-9CD4-7087-C838-640A9C749F30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5052FE9E-9CD4-7087-C838-640A9C749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A5A9B06F-A9E9-B175-3C04-654EC4783E5A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A5A9B06F-A9E9-B175-3C04-654EC478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DB20935D-0DD5-B5A0-926E-2958EF2F70E1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DB20935D-0DD5-B5A0-926E-2958EF2F7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320AE-729D-4BA7-AAA9-64AB557D6A30}"/>
              </a:ext>
            </a:extLst>
          </p:cNvPr>
          <p:cNvSpPr txBox="1"/>
          <p:nvPr/>
        </p:nvSpPr>
        <p:spPr>
          <a:xfrm>
            <a:off x="540407" y="404984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Min-wise Hash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B4C631-730E-B4F3-764F-71F235128B02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44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(Min-wise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Hash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[Broder,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Charikar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, Frieze,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Mitzenmacher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’00])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say</a:t>
                </a:r>
                <a:r>
                  <a:rPr lang="en-US" altLang="zh-TW" sz="2400" b="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a min-wise hash family with (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multiplicative) error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if for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box>
                        <m:box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Play a crucial role in the design of graph algorithms and streaming algorithms.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Applications in </a:t>
                </a:r>
                <a:r>
                  <a:rPr lang="en-US" altLang="zh-CN" sz="2400" dirty="0"/>
                  <a:t>similarity estimation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[Cohen, Datar, Fujiwara, Gionis, Indyk, Motwani, Ullman, Yang ’01]</a:t>
                </a:r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-sampler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400" dirty="0" err="1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Cormode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, Firmani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’14]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etc.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B4C631-730E-B4F3-764F-71F23512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442033"/>
              </a:xfrm>
              <a:prstGeom prst="rect">
                <a:avLst/>
              </a:prstGeom>
              <a:blipFill>
                <a:blip r:embed="rId2"/>
                <a:stretch>
                  <a:fillRect l="-888" t="-1416" r="-610" b="-3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4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E0CB-5D7C-81C6-4BFF-85C73AE2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A4952-7DDE-F165-AF46-9BE56CB8C98F}"/>
              </a:ext>
            </a:extLst>
          </p:cNvPr>
          <p:cNvSpPr txBox="1"/>
          <p:nvPr/>
        </p:nvSpPr>
        <p:spPr>
          <a:xfrm>
            <a:off x="540407" y="404984"/>
            <a:ext cx="4677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Nisan-Zuckerman PRG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00A08-C69B-F695-AAFE-B69C25A277EC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278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(Extractor)</a:t>
                </a:r>
                <a:endParaRPr lang="en-US" altLang="zh-TW" sz="24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lit/>
                      </m:rP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0, 1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{0, 1}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{0, 1}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TW" sz="24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is a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-extractor, if for any random source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0, 1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with min-entropy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it holds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Nisan-Zuckerman PRG: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NZPRG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r>
                            <m:rPr>
                              <m:nor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00A08-C69B-F695-AAFE-B69C25A2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2789290"/>
              </a:xfrm>
              <a:prstGeom prst="rect">
                <a:avLst/>
              </a:prstGeom>
              <a:blipFill>
                <a:blip r:embed="rId2"/>
                <a:stretch>
                  <a:fillRect l="-888" t="-1747" r="-832" b="-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A79C9-AD9F-AE1D-702A-FB50F3AE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908EC-DB62-9F2C-812F-B63DCB4931E8}"/>
              </a:ext>
            </a:extLst>
          </p:cNvPr>
          <p:cNvSpPr txBox="1"/>
          <p:nvPr/>
        </p:nvSpPr>
        <p:spPr>
          <a:xfrm>
            <a:off x="540407" y="404984"/>
            <a:ext cx="4677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Nisan-Zuckerman PRG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288D6DD6-FA38-271D-E6CD-432DE23FC41E}"/>
                  </a:ext>
                </a:extLst>
              </p:cNvPr>
              <p:cNvSpPr txBox="1"/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288D6DD6-FA38-271D-E6CD-432DE23FC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A76959FD-D25B-8210-A3A9-3051403D2253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E55B6A5-918E-40AF-4F70-241A522C776C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36A2EBD-E772-4C05-3EF8-C673B42E6DAC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144EB5C-C5AB-4F17-FA51-186A9FAFDB68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4F70028-54FB-7AF2-83C6-178484C5E25A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6DD6B6F6-3913-9972-69D2-932B058852D2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55E45FA4-2990-1C3C-D31D-661787837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CF59775-963A-D608-14AC-02B13B548461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8039C052-D225-B1FE-F67F-9441FDB6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6BCA6FCB-7293-4DAB-101F-94D3069EFEDA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C25A8D2-F22C-3B3C-D749-4DC018D84CBE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735552A5-BADC-110C-B74A-C066588A029B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D4C859F0-9EFE-8411-5990-AC0FC179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CA9A4E09-462F-8E72-6E77-95C59BAF89E2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34650ED2-553F-8347-4D8C-77F17C850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5D78308B-D773-8CAA-BEEB-8F077C1BB0CF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180E3DD-BBB3-DE97-B470-CC69BBA7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CA41E014-25BB-F8FF-C431-AEEE33C11C63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47E5D5A-161F-8754-6979-5FB4656638BD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8A99825C-FB42-CA56-2FD8-6F09E91FE9BF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493D9928-F9D7-345B-8594-AFE7B3B8615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B0D4FCD3-8835-42DE-A1CF-7A0FE111153B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9FD9584B-C16B-528B-5C04-836EBE45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B77A9AEF-CA51-A18B-FD8F-805A1333C668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AE40A21F-7D1A-0563-4976-4BA69882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B8D4F4A-F28E-A2E6-F664-9600F6321ADD}"/>
              </a:ext>
            </a:extLst>
          </p:cNvPr>
          <p:cNvCxnSpPr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9D99D88-1EC8-F037-9F7D-7F904E1BD972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4FCDE02-184B-E178-5572-C3CD46F336EA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CCC304F6-BEA6-CCBA-A9CE-FCF834E4DD6D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73EF73F6-E576-F865-DBD0-C7BC508D5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2305C78B-F9BA-2DF0-0537-825367390E6F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7D67D9FE-1350-CFF3-7908-ED7633D2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27BF853D-63B1-B13A-9FFF-995A4D797525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E76C8981-269E-7B2B-8EFE-2078355014CF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A58438CE-6499-9DDA-0259-877518A02030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0DF789A2-63D0-0D87-37B8-0B5597F7BEC5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5256C8CB-DDC6-4122-478E-3A685DFB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43057503-3AD2-66F1-C009-12CE167C5092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D9B19302-C4B9-B666-6605-8B6E9143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11973E10-DBB6-D30D-37BC-F8BCAE229A11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DD453A1E-4B5F-3837-3A65-0AB0F25D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ABF821AA-AA60-052B-7C90-707FEFC4818A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4A33C2FC-6ACF-8250-E2D8-B8B5167B7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32EBB58F-F5DC-C50D-FC8E-27F5391C1510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1870153D-C742-3D1C-B866-8C6DB6427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F917859A-E5BF-106D-193C-9160AC073DA8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E8334386-05E1-1AF0-638F-7270E7CB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6E3986C4-968F-2CCF-9E3A-3515539FBEFF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C291EF80-1DA8-0F80-0819-5F38B96CB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A00AA85B-B65B-5440-412E-CA4E248F89F6}"/>
                  </a:ext>
                </a:extLst>
              </p:cNvPr>
              <p:cNvSpPr txBox="1"/>
              <p:nvPr/>
            </p:nvSpPr>
            <p:spPr>
              <a:xfrm>
                <a:off x="3823869" y="2768858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A00AA85B-B65B-5440-412E-CA4E248F8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69" y="2768858"/>
                <a:ext cx="4480044" cy="114076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号 2">
            <a:extLst>
              <a:ext uri="{FF2B5EF4-FFF2-40B4-BE49-F238E27FC236}">
                <a16:creationId xmlns:a16="http://schemas.microsoft.com/office/drawing/2014/main" id="{C6A58E5B-5E8D-7D31-747C-742A0458FE7B}"/>
              </a:ext>
            </a:extLst>
          </p:cNvPr>
          <p:cNvSpPr/>
          <p:nvPr/>
        </p:nvSpPr>
        <p:spPr>
          <a:xfrm rot="16200000">
            <a:off x="1562485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F9029177-438C-C9E4-2C49-D29C801F5B0E}"/>
                  </a:ext>
                </a:extLst>
              </p:cNvPr>
              <p:cNvSpPr txBox="1"/>
              <p:nvPr/>
            </p:nvSpPr>
            <p:spPr>
              <a:xfrm>
                <a:off x="-487435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F9029177-438C-C9E4-2C49-D29C801F5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435" y="2176670"/>
                <a:ext cx="4353338" cy="461665"/>
              </a:xfrm>
              <a:prstGeom prst="rect">
                <a:avLst/>
              </a:prstGeom>
              <a:blipFill>
                <a:blip r:embed="rId2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3B1B6CB5-E75F-7BC1-9059-234DCC6767FE}"/>
              </a:ext>
            </a:extLst>
          </p:cNvPr>
          <p:cNvSpPr/>
          <p:nvPr/>
        </p:nvSpPr>
        <p:spPr>
          <a:xfrm rot="16200000">
            <a:off x="10431832" y="1040694"/>
            <a:ext cx="253660" cy="2113727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41E0DAB9-DDD7-A878-6027-2093ACABC1A1}"/>
                  </a:ext>
                </a:extLst>
              </p:cNvPr>
              <p:cNvSpPr txBox="1"/>
              <p:nvPr/>
            </p:nvSpPr>
            <p:spPr>
              <a:xfrm>
                <a:off x="8475175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41E0DAB9-DDD7-A878-6027-2093ACABC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175" y="2161281"/>
                <a:ext cx="4353338" cy="4770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>
            <a:extLst>
              <a:ext uri="{FF2B5EF4-FFF2-40B4-BE49-F238E27FC236}">
                <a16:creationId xmlns:a16="http://schemas.microsoft.com/office/drawing/2014/main" id="{6F28C7DB-10AD-0253-BA79-C7EF7A3B5854}"/>
              </a:ext>
            </a:extLst>
          </p:cNvPr>
          <p:cNvSpPr/>
          <p:nvPr/>
        </p:nvSpPr>
        <p:spPr>
          <a:xfrm rot="16200000">
            <a:off x="5980481" y="15023"/>
            <a:ext cx="241402" cy="4177329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DB876BEA-808B-DDB5-8F7C-265CDEC6A5E7}"/>
                  </a:ext>
                </a:extLst>
              </p:cNvPr>
              <p:cNvSpPr txBox="1"/>
              <p:nvPr/>
            </p:nvSpPr>
            <p:spPr>
              <a:xfrm>
                <a:off x="4002578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DB876BEA-808B-DDB5-8F7C-265CDEC6A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78" y="2181135"/>
                <a:ext cx="4353338" cy="491417"/>
              </a:xfrm>
              <a:prstGeom prst="rect">
                <a:avLst/>
              </a:prstGeom>
              <a:blipFill>
                <a:blip r:embed="rId30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9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EA27B-2300-EC6B-7F02-C3B6CD8D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86CE9-F723-C80B-FC77-0388E43B62BA}"/>
              </a:ext>
            </a:extLst>
          </p:cNvPr>
          <p:cNvSpPr txBox="1"/>
          <p:nvPr/>
        </p:nvSpPr>
        <p:spPr>
          <a:xfrm>
            <a:off x="540407" y="404984"/>
            <a:ext cx="188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Analysis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1B44DC34-DD01-52DA-6E39-090031625CA6}"/>
                  </a:ext>
                </a:extLst>
              </p:cNvPr>
              <p:cNvSpPr txBox="1"/>
              <p:nvPr/>
            </p:nvSpPr>
            <p:spPr>
              <a:xfrm>
                <a:off x="7580117" y="1006135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5A841146-3CE3-C0E6-9003-B472F9CC8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117" y="1006135"/>
                <a:ext cx="4480044" cy="114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DA5EE0CF-4659-DF24-4F28-E5033479AAE9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4F41D04-882D-8652-796A-504765DB0E96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3907D2E-CD76-A004-161B-8FFB98FD8BE7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1850D74-E151-F721-FC8B-3156D1E30D9C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8F059108-6C88-8C29-6D5E-C6BC2A8E886C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8D571805-451D-D1D8-F71E-79495043BD23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0DB57E7-FB4C-879A-D92B-AF56C7A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217FC418-228D-F0DB-204D-C44D8B536042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B2D627B-8A55-DAEC-E6BE-FA068AA2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4D99945E-08AF-4A44-1FF9-2B8351167DDB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C8608CD-EB5F-1638-AFE2-CB5D6B52843F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BB62F49A-D38C-F02F-68C4-D2481B21ACC1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C30E0F21-FC5F-152E-541C-8A761322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9A6B9691-3B61-98F0-42EC-76BE10DE1D30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54068CE-9CDA-50CC-A38E-7EBD1133F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5DCEE59E-EDE2-7E61-3338-B3D84BB8487A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69E2289-5AFC-86D3-B2CE-864DA1BB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E8830030-84AA-29EF-56C8-9A134A594015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BB2865F-48B6-EE56-F0FB-DFC7AE304391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FC85249-04E7-B96B-E36A-B6FE3E9A43F8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96FE522B-6F17-750D-DC5C-B59A818CAD1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B739EA7A-9B61-DDFB-502F-54EF79AEE5F2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A90CB441-97C4-AE06-4534-5CEEB554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698C7DDF-B57F-3A8E-9E91-09C83534BF28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2B707D0E-2769-1B4A-A344-85071EB6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36B9AAC-C5E5-9EE7-89C0-87C6F5BEBCEC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FEC088EB-8854-3F6D-73E9-FBE7A67FB74A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18064BE-855E-3851-F053-A55BDE29F6AA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B81C8B53-8A88-4FE6-2D2D-CAD2BA209DFF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0C778BF8-2E35-3AD0-7A04-FEF751A6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94753237-9F3E-EBB2-398B-53F4636C7276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12A48781-9A90-D8D9-41A4-13537A9B7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9AC4FA8F-1134-64CA-B2FD-B796BA633E82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C52C07F-9716-C64B-FBB0-30B12EDB5D40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C5DEAA5D-9521-1C9A-C223-3ED103CCC266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0F4E4B78-7833-363E-6090-5065247B7A1C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1417FF61-E678-E194-EAF0-2F56BF3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F269EA6C-D216-562F-1162-D3DAE56D9CCB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40131DE2-EC44-C4E6-B543-191ABA79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44B31B62-DCB3-1AA1-4DB9-B551E239BFFB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E6422154-6E52-2BEC-5504-72193A40F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F3627824-891E-5A42-7B19-097404DB282D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47A3D356-21F0-6334-5C99-4968A267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B942401B-B50E-CF0D-4EE7-FBE23336B8A0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084ECBF0-61E4-A149-6D75-7F93E35A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9478AC0D-3F36-2EDE-92FE-14F2AAAA4E3D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52689EBF-8FE4-E4D9-059B-1AF1CC58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EC54058D-EA7B-8623-D0D5-1113EEFD5896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445F955C-7710-C841-C467-4A87D707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F04D92B3-9E85-38E4-D4FC-9C5D32E20D06}"/>
                  </a:ext>
                </a:extLst>
              </p:cNvPr>
              <p:cNvSpPr txBox="1"/>
              <p:nvPr/>
            </p:nvSpPr>
            <p:spPr>
              <a:xfrm>
                <a:off x="278997" y="2377913"/>
                <a:ext cx="26132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6D39EECB-0891-8000-695F-DD5AFEBE6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" y="2377913"/>
                <a:ext cx="2613286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012F38BC-30DB-A1A2-602D-F16C9D4BCECA}"/>
                  </a:ext>
                </a:extLst>
              </p:cNvPr>
              <p:cNvSpPr txBox="1"/>
              <p:nvPr/>
            </p:nvSpPr>
            <p:spPr>
              <a:xfrm>
                <a:off x="131839" y="2916225"/>
                <a:ext cx="2760444" cy="708912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3FA3474A-215A-BC9D-C842-4EA1FEB76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" y="2916225"/>
                <a:ext cx="2760444" cy="708912"/>
              </a:xfrm>
              <a:prstGeom prst="rect">
                <a:avLst/>
              </a:prstGeom>
              <a:blipFill>
                <a:blip r:embed="rId29"/>
                <a:stretch>
                  <a:fillRect b="-833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23B55FF-27C2-23C5-BF22-0D21182F3AC8}"/>
                  </a:ext>
                </a:extLst>
              </p:cNvPr>
              <p:cNvSpPr txBox="1"/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65D9492-241F-35F3-940F-52130C45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DB9FFA33-4526-275E-943E-69D2A7152B02}"/>
                  </a:ext>
                </a:extLst>
              </p:cNvPr>
              <p:cNvSpPr txBox="1"/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DB9FFA33-4526-275E-943E-69D2A7152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F6389FD4-6B23-33E6-BC41-452AEA5CB60C}"/>
                  </a:ext>
                </a:extLst>
              </p:cNvPr>
              <p:cNvSpPr txBox="1"/>
              <p:nvPr/>
            </p:nvSpPr>
            <p:spPr>
              <a:xfrm>
                <a:off x="826967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F6389FD4-6B23-33E6-BC41-452AEA5C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7" y="1336599"/>
                <a:ext cx="137018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B3C4AEF-7AE8-0816-0749-201EAB4F2FF2}"/>
                  </a:ext>
                </a:extLst>
              </p:cNvPr>
              <p:cNvSpPr txBox="1"/>
              <p:nvPr/>
            </p:nvSpPr>
            <p:spPr>
              <a:xfrm>
                <a:off x="3849722" y="2270191"/>
                <a:ext cx="3241814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</m:oMath>
                  </m:oMathPara>
                </a14:m>
                <a:endParaRPr lang="en-US" altLang="zh-TW" sz="2000" b="0" i="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≈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</m:oMath>
                  </m:oMathPara>
                </a14:m>
                <a:endParaRPr lang="en-US" altLang="zh-TW" sz="20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B3C4AEF-7AE8-0816-0749-201EAB4F2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22" y="2270191"/>
                <a:ext cx="3241814" cy="70788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683277F-D847-5173-5CD3-C1481C47D603}"/>
              </a:ext>
            </a:extLst>
          </p:cNvPr>
          <p:cNvCxnSpPr>
            <a:cxnSpLocks/>
            <a:stCxn id="8" idx="1"/>
            <a:endCxn id="16" idx="3"/>
          </p:cNvCxnSpPr>
          <p:nvPr/>
        </p:nvCxnSpPr>
        <p:spPr>
          <a:xfrm flipH="1">
            <a:off x="2892283" y="2624134"/>
            <a:ext cx="95743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45" grpId="0"/>
      <p:bldP spid="5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C132-BB13-5A68-8749-91CFD40C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92301-793C-751F-F46D-C649D945FC64}"/>
              </a:ext>
            </a:extLst>
          </p:cNvPr>
          <p:cNvSpPr txBox="1"/>
          <p:nvPr/>
        </p:nvSpPr>
        <p:spPr>
          <a:xfrm>
            <a:off x="540407" y="404984"/>
            <a:ext cx="188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Analysis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B65946BF-C500-D1D2-0D49-A07FF40BCBB3}"/>
                  </a:ext>
                </a:extLst>
              </p:cNvPr>
              <p:cNvSpPr txBox="1"/>
              <p:nvPr/>
            </p:nvSpPr>
            <p:spPr>
              <a:xfrm>
                <a:off x="7580117" y="1006135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5A841146-3CE3-C0E6-9003-B472F9CC8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117" y="1006135"/>
                <a:ext cx="4480044" cy="114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2F360DE4-F78A-8E9A-FCE7-B3F7C195F157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83E8740-DE1F-3A55-6A5F-F7DB6696FC43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E84A161-1414-D99A-F71F-851D4CA740E8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50A6503-2CBC-2BCA-1972-085DD03E35D3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D866F4C-F896-4161-5BAF-0F3D976C692A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A0B9FAFB-9A15-B40A-A7B7-0F70C8CC3956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0DB57E7-FB4C-879A-D92B-AF56C7A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E8E02F40-9D0B-0672-2F10-7D6DA4FBAD82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B2D627B-8A55-DAEC-E6BE-FA068AA2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37263445-508A-1818-C394-CA6AD69864EC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C107D34-D4CA-79D1-2030-16155A8EE308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09A472AA-0D4D-124C-B49F-40C59595817D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C30E0F21-FC5F-152E-541C-8A761322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F9D64194-9708-E920-A4BC-0232CC8096A7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54068CE-9CDA-50CC-A38E-7EBD1133F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B481818A-331D-6F1F-7F1E-51ED4C664421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69E2289-5AFC-86D3-B2CE-864DA1BB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C80BAA9E-826D-6F37-7EEF-CEBC7E75A14B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2BE0F0D-3BEF-63F0-3BFC-DFDC5B673D34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2958B56-1BDE-DBCB-95AA-FB692A8F41CB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A493BF3-3C1D-FC1F-8F39-D4D7B99CAF61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63E5131-2FA6-3007-5612-392D1FBDC40E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A90CB441-97C4-AE06-4534-5CEEB554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7AA1CE41-BFA8-B3B1-48F1-58B2C8A821BA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2B707D0E-2769-1B4A-A344-85071EB6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0BC88248-333F-B50B-72D1-3E322A183BF4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7B5321D6-B291-C6CA-9852-FBE4E1D30839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9089359C-BA27-C59C-BE34-DE60932D7E03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A491C0AF-E4EA-2471-344B-167BF8662B89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0C778BF8-2E35-3AD0-7A04-FEF751A6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43188FDD-AB66-3753-44CF-E4D970848AE6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12A48781-9A90-D8D9-41A4-13537A9B7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1EDBBA5-2C04-DFB8-07ED-A69F4016E83E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AFA2D3D0-7DF3-8E61-009C-07AF0BC8E1E7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024A4349-6C94-8224-7A31-FF030CBB7A60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90408F5A-E3F4-EAAC-AAE1-74AD1D5F0C1C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1417FF61-E678-E194-EAF0-2F56BF3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DE37040F-0551-58C9-76DB-C6EFC5C75FC6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40131DE2-EC44-C4E6-B543-191ABA79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64C45024-8167-8987-B23F-2D0E3DBD49AC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E6422154-6E52-2BEC-5504-72193A40F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1084108F-AC01-9A6F-CC72-4CE3AA682D25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47A3D356-21F0-6334-5C99-4968A267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E0992A7C-57A9-473D-0AD2-36E08A3AA04A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084ECBF0-61E4-A149-6D75-7F93E35A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3F125C8A-EB79-5930-F513-872AEC4186F2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52689EBF-8FE4-E4D9-059B-1AF1CC58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C19FA266-CAE2-5A04-1283-CBFEF99A178B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445F955C-7710-C841-C467-4A87D707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515D0A1F-6C80-DC39-0BEE-CFF49B21A495}"/>
                  </a:ext>
                </a:extLst>
              </p:cNvPr>
              <p:cNvSpPr txBox="1"/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515D0A1F-6C80-DC39-0BEE-CFF49B21A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25396BF6-37F1-8F5B-8D3F-469E622F1187}"/>
                  </a:ext>
                </a:extLst>
              </p:cNvPr>
              <p:cNvSpPr txBox="1"/>
              <p:nvPr/>
            </p:nvSpPr>
            <p:spPr>
              <a:xfrm>
                <a:off x="278997" y="2377913"/>
                <a:ext cx="26132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6D39EECB-0891-8000-695F-DD5AFEBE6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" y="2377913"/>
                <a:ext cx="2613286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F87F9B6D-F706-B356-1884-7136B2941A9A}"/>
                  </a:ext>
                </a:extLst>
              </p:cNvPr>
              <p:cNvSpPr txBox="1"/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16E21845-5231-FB22-4B8C-79AFF20D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3F832926-2CDB-0CC4-B685-482C0D19C79B}"/>
                  </a:ext>
                </a:extLst>
              </p:cNvPr>
              <p:cNvSpPr txBox="1"/>
              <p:nvPr/>
            </p:nvSpPr>
            <p:spPr>
              <a:xfrm>
                <a:off x="2692539" y="2929860"/>
                <a:ext cx="3012773" cy="667747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C4470F15-6779-4071-B92B-EB144AE6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539" y="2929860"/>
                <a:ext cx="3012773" cy="667747"/>
              </a:xfrm>
              <a:prstGeom prst="rect">
                <a:avLst/>
              </a:prstGeom>
              <a:blipFill>
                <a:blip r:embed="rId31"/>
                <a:stretch>
                  <a:fillRect b="-1786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">
                <a:extLst>
                  <a:ext uri="{FF2B5EF4-FFF2-40B4-BE49-F238E27FC236}">
                    <a16:creationId xmlns:a16="http://schemas.microsoft.com/office/drawing/2014/main" id="{7CCD7EDA-D32A-EBBA-2983-9A68C6AF5982}"/>
                  </a:ext>
                </a:extLst>
              </p:cNvPr>
              <p:cNvSpPr txBox="1"/>
              <p:nvPr/>
            </p:nvSpPr>
            <p:spPr>
              <a:xfrm>
                <a:off x="607481" y="3832127"/>
                <a:ext cx="4442514" cy="4308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2">
                <a:extLst>
                  <a:ext uri="{FF2B5EF4-FFF2-40B4-BE49-F238E27FC236}">
                    <a16:creationId xmlns:a16="http://schemas.microsoft.com/office/drawing/2014/main" id="{704EBDC5-A6AD-849B-AE4E-87E2AA9CA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81" y="3832127"/>
                <a:ext cx="4442514" cy="430887"/>
              </a:xfrm>
              <a:prstGeom prst="rect">
                <a:avLst/>
              </a:prstGeom>
              <a:blipFill>
                <a:blip r:embed="rId36"/>
                <a:stretch>
                  <a:fillRect b="-136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D2497E7E-3BE3-E298-F12D-308BD7B4FAC7}"/>
                  </a:ext>
                </a:extLst>
              </p:cNvPr>
              <p:cNvSpPr txBox="1"/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65D9492-241F-35F3-940F-52130C45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879897A-4072-68F2-C157-0F7DB7471291}"/>
                  </a:ext>
                </a:extLst>
              </p:cNvPr>
              <p:cNvSpPr txBox="1"/>
              <p:nvPr/>
            </p:nvSpPr>
            <p:spPr>
              <a:xfrm>
                <a:off x="826967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879897A-4072-68F2-C157-0F7DB747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7" y="1336599"/>
                <a:ext cx="1370187" cy="49244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56BE12AB-D04C-C603-57FE-A4F79F7A50AD}"/>
                  </a:ext>
                </a:extLst>
              </p:cNvPr>
              <p:cNvSpPr txBox="1"/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56BE12AB-D04C-C603-57FE-A4F79F7A5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9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7522-6638-791F-0869-1C2A6A7D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F54A0-71E9-9332-0FFA-EA9514FEBF77}"/>
              </a:ext>
            </a:extLst>
          </p:cNvPr>
          <p:cNvSpPr txBox="1"/>
          <p:nvPr/>
        </p:nvSpPr>
        <p:spPr>
          <a:xfrm>
            <a:off x="540407" y="404984"/>
            <a:ext cx="188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Analysis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9F337F-6480-D18D-C4ED-91A8A314F0BD}"/>
                  </a:ext>
                </a:extLst>
              </p:cNvPr>
              <p:cNvSpPr txBox="1"/>
              <p:nvPr/>
            </p:nvSpPr>
            <p:spPr>
              <a:xfrm>
                <a:off x="826967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9F337F-6480-D18D-C4ED-91A8A314F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7" y="1336599"/>
                <a:ext cx="137018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5A841146-3CE3-C0E6-9003-B472F9CC818D}"/>
                  </a:ext>
                </a:extLst>
              </p:cNvPr>
              <p:cNvSpPr txBox="1"/>
              <p:nvPr/>
            </p:nvSpPr>
            <p:spPr>
              <a:xfrm>
                <a:off x="7580117" y="1006135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5A841146-3CE3-C0E6-9003-B472F9CC8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117" y="1006135"/>
                <a:ext cx="4480044" cy="114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AB08551F-F5A9-99D4-0137-330D3A6B8B77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E7E62A8-AC70-15B8-94C5-63AEB05E6690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E8D4233-9906-C9F3-5ED0-659C9601B13F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4DCCCE9-5BCD-FBC7-243E-14B1E68FC372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088ACBD-BEDB-326C-C2C9-59EE633AB756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CDAFEC85-9C1A-97FC-BAB0-3EBF25288EC0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0DB57E7-FB4C-879A-D92B-AF56C7A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50A939B1-3AE4-99EE-412B-FF114E63E8C4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B2D627B-8A55-DAEC-E6BE-FA068AA2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ABDCF648-8A18-91AC-3070-D52EB2D2048D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4B8ECAD-7715-948C-839C-7C0C203F216D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D3445EC0-52EF-515E-D3EB-8F55822BA6D6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C30E0F21-FC5F-152E-541C-8A761322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FBB145C8-97B1-6DCC-4F92-4A0FC274AAF3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54068CE-9CDA-50CC-A38E-7EBD1133F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C7037BCF-7AE1-7564-6ECE-984C9E02AC6C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69E2289-5AFC-86D3-B2CE-864DA1BB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060D94D7-7F5B-45ED-89C8-ECA22E979F91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A189890-C139-EB5A-9E29-385BF45B671B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29B45DB-A807-D769-8EF7-A9EE6B58F711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DC4BD25-2831-4A44-7CE2-E4B09B7D7028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71816E1-6B73-2457-7210-69A92F9053B3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A90CB441-97C4-AE06-4534-5CEEB554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F07629F4-A4EE-18EC-089A-F5C7C99BE02D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2B707D0E-2769-1B4A-A344-85071EB6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06634B8-9C20-1662-040B-BA8FA8AF7345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D0AE5FC-E53C-EAA3-8A0A-894F1E0A5FCD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BB347745-A3A8-8719-FB4E-37F63A801BFC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58896BFE-62B6-2D9E-AF24-AF35632F95AA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0C778BF8-2E35-3AD0-7A04-FEF751A6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C8F158CD-A1BE-80B7-7A77-E38CE9319A66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12A48781-9A90-D8D9-41A4-13537A9B7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4252D49B-FDD3-53DF-7F2A-1740883A377D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0FA77300-6EC7-1840-981F-C0F1AE717BFB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F831DA1C-CB0E-E2CC-2575-0CB2AD1B8C97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ABCC117E-4D0F-06BE-60C4-301EA01FCF8C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1417FF61-E678-E194-EAF0-2F56BF3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292B4F1D-CD1C-EF1A-798C-E05B3530918D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40131DE2-EC44-C4E6-B543-191ABA79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3E7252CD-D031-C1BD-FC07-03031525505C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E6422154-6E52-2BEC-5504-72193A40F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1D8BF83F-F662-AD17-5AD2-703B01A6A314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47A3D356-21F0-6334-5C99-4968A267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E9D1DBC7-0779-CFE1-5B22-236E92315BCC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084ECBF0-61E4-A149-6D75-7F93E35A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47471517-558E-CE23-355E-524309BC7638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52689EBF-8FE4-E4D9-059B-1AF1CC58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7B3A94AC-D281-9EB6-6D26-020777EB82D2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445F955C-7710-C841-C467-4A87D707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6D39EECB-0891-8000-695F-DD5AFEBE601F}"/>
                  </a:ext>
                </a:extLst>
              </p:cNvPr>
              <p:cNvSpPr txBox="1"/>
              <p:nvPr/>
            </p:nvSpPr>
            <p:spPr>
              <a:xfrm>
                <a:off x="278997" y="2377913"/>
                <a:ext cx="26132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6D39EECB-0891-8000-695F-DD5AFEBE6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" y="2377913"/>
                <a:ext cx="2613286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16E21845-5231-FB22-4B8C-79AFF20DF78C}"/>
                  </a:ext>
                </a:extLst>
              </p:cNvPr>
              <p:cNvSpPr txBox="1"/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16E21845-5231-FB22-4B8C-79AFF20D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0FF5A6DA-62E0-74A7-3FE7-5AD96DCD6536}"/>
                  </a:ext>
                </a:extLst>
              </p:cNvPr>
              <p:cNvSpPr txBox="1"/>
              <p:nvPr/>
            </p:nvSpPr>
            <p:spPr>
              <a:xfrm>
                <a:off x="5273978" y="2385235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0FF5A6DA-62E0-74A7-3FE7-5AD96DCD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78" y="2385235"/>
                <a:ext cx="3130826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">
                <a:extLst>
                  <a:ext uri="{FF2B5EF4-FFF2-40B4-BE49-F238E27FC236}">
                    <a16:creationId xmlns:a16="http://schemas.microsoft.com/office/drawing/2014/main" id="{A01A99A1-220D-2495-F7CF-6592E453AFE3}"/>
                  </a:ext>
                </a:extLst>
              </p:cNvPr>
              <p:cNvSpPr txBox="1"/>
              <p:nvPr/>
            </p:nvSpPr>
            <p:spPr>
              <a:xfrm>
                <a:off x="4495374" y="2942347"/>
                <a:ext cx="4299065" cy="646331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ℓ−1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">
                <a:extLst>
                  <a:ext uri="{FF2B5EF4-FFF2-40B4-BE49-F238E27FC236}">
                    <a16:creationId xmlns:a16="http://schemas.microsoft.com/office/drawing/2014/main" id="{A01A99A1-220D-2495-F7CF-6592E453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74" y="2942347"/>
                <a:ext cx="4299065" cy="646331"/>
              </a:xfrm>
              <a:prstGeom prst="rect">
                <a:avLst/>
              </a:prstGeom>
              <a:blipFill>
                <a:blip r:embed="rId33"/>
                <a:stretch>
                  <a:fillRect b="-4587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331C0905-F007-A6A5-4920-F5E009DB21DB}"/>
                  </a:ext>
                </a:extLst>
              </p:cNvPr>
              <p:cNvSpPr txBox="1"/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331C0905-F007-A6A5-4920-F5E009DB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">
                <a:extLst>
                  <a:ext uri="{FF2B5EF4-FFF2-40B4-BE49-F238E27FC236}">
                    <a16:creationId xmlns:a16="http://schemas.microsoft.com/office/drawing/2014/main" id="{9FF051E7-FFCC-224B-124B-B317993BA8B0}"/>
                  </a:ext>
                </a:extLst>
              </p:cNvPr>
              <p:cNvSpPr txBox="1"/>
              <p:nvPr/>
            </p:nvSpPr>
            <p:spPr>
              <a:xfrm>
                <a:off x="3156732" y="1330005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2">
                <a:extLst>
                  <a:ext uri="{FF2B5EF4-FFF2-40B4-BE49-F238E27FC236}">
                    <a16:creationId xmlns:a16="http://schemas.microsoft.com/office/drawing/2014/main" id="{9FF051E7-FFCC-224B-124B-B317993BA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32" y="1330005"/>
                <a:ext cx="1370187" cy="49244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">
                <a:extLst>
                  <a:ext uri="{FF2B5EF4-FFF2-40B4-BE49-F238E27FC236}">
                    <a16:creationId xmlns:a16="http://schemas.microsoft.com/office/drawing/2014/main" id="{4A5DF0A0-4A9D-75D5-A84B-A0E4FA0E7687}"/>
                  </a:ext>
                </a:extLst>
              </p:cNvPr>
              <p:cNvSpPr txBox="1"/>
              <p:nvPr/>
            </p:nvSpPr>
            <p:spPr>
              <a:xfrm>
                <a:off x="2017643" y="3825506"/>
                <a:ext cx="6341368" cy="4308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ℓ−1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2">
                <a:extLst>
                  <a:ext uri="{FF2B5EF4-FFF2-40B4-BE49-F238E27FC236}">
                    <a16:creationId xmlns:a16="http://schemas.microsoft.com/office/drawing/2014/main" id="{4A5DF0A0-4A9D-75D5-A84B-A0E4FA0E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43" y="3825506"/>
                <a:ext cx="6341368" cy="430887"/>
              </a:xfrm>
              <a:prstGeom prst="rect">
                <a:avLst/>
              </a:prstGeom>
              <a:blipFill>
                <a:blip r:embed="rId37"/>
                <a:stretch>
                  <a:fillRect b="-136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65D9492-241F-35F3-940F-52130C45A95F}"/>
                  </a:ext>
                </a:extLst>
              </p:cNvPr>
              <p:cNvSpPr txBox="1"/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65D9492-241F-35F3-940F-52130C45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CD67A5EA-CE94-8B66-8A71-FD5E5D7327D6}"/>
                  </a:ext>
                </a:extLst>
              </p:cNvPr>
              <p:cNvSpPr txBox="1"/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CD67A5EA-CE94-8B66-8A71-FD5E5D73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7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E9A4-DACB-7564-28F4-3DF603D8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6BB11-16A8-EAB2-D916-FAE87D539B25}"/>
              </a:ext>
            </a:extLst>
          </p:cNvPr>
          <p:cNvSpPr txBox="1"/>
          <p:nvPr/>
        </p:nvSpPr>
        <p:spPr>
          <a:xfrm>
            <a:off x="540407" y="404984"/>
            <a:ext cx="898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One bin is S</a:t>
            </a:r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ensitive to Multiplicative Error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9FDB470B-BC75-E5B0-C2A4-FBEEFD79CB77}"/>
                  </a:ext>
                </a:extLst>
              </p:cNvPr>
              <p:cNvSpPr txBox="1"/>
              <p:nvPr/>
            </p:nvSpPr>
            <p:spPr>
              <a:xfrm>
                <a:off x="2731455" y="1521018"/>
                <a:ext cx="6432019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9FDB470B-BC75-E5B0-C2A4-FBEEFD79C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55" y="1521018"/>
                <a:ext cx="6432019" cy="613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75570FAD-6E09-CAF7-69D6-62FE392BC090}"/>
                  </a:ext>
                </a:extLst>
              </p:cNvPr>
              <p:cNvSpPr txBox="1"/>
              <p:nvPr/>
            </p:nvSpPr>
            <p:spPr>
              <a:xfrm>
                <a:off x="8357693" y="2072163"/>
                <a:ext cx="2255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→[ℓ]</m:t>
                      </m:r>
                    </m:oMath>
                  </m:oMathPara>
                </a14:m>
                <a:endParaRPr lang="en-US" altLang="zh-TW" sz="26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75570FAD-6E09-CAF7-69D6-62FE392BC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93" y="2072163"/>
                <a:ext cx="22558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CA9B9DF-0962-369C-EC61-F2652E892C2D}"/>
                  </a:ext>
                </a:extLst>
              </p:cNvPr>
              <p:cNvSpPr txBox="1"/>
              <p:nvPr/>
            </p:nvSpPr>
            <p:spPr>
              <a:xfrm>
                <a:off x="-48041" y="2642528"/>
                <a:ext cx="12288078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CA9B9DF-0962-369C-EC61-F2652E89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041" y="2642528"/>
                <a:ext cx="12288078" cy="524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23636723-456D-106A-6157-91D90493EFD3}"/>
                  </a:ext>
                </a:extLst>
              </p:cNvPr>
              <p:cNvSpPr txBox="1"/>
              <p:nvPr/>
            </p:nvSpPr>
            <p:spPr>
              <a:xfrm>
                <a:off x="8225229" y="2747762"/>
                <a:ext cx="4109232" cy="90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TW" sz="26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6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NZPRG</m:t>
                    </m:r>
                  </m:oMath>
                </a14:m>
                <a:r>
                  <a:rPr lang="en-US" altLang="zh-TW" sz="26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6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ExtErr</m:t>
                    </m:r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23636723-456D-106A-6157-91D90493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29" y="2747762"/>
                <a:ext cx="4109232" cy="909864"/>
              </a:xfrm>
              <a:prstGeom prst="rect">
                <a:avLst/>
              </a:prstGeom>
              <a:blipFill>
                <a:blip r:embed="rId5"/>
                <a:stretch>
                  <a:fillRect t="-6040" b="-16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294B4DF0-DE42-19B6-C79A-E3BE8DA4CBAB}"/>
                  </a:ext>
                </a:extLst>
              </p:cNvPr>
              <p:cNvSpPr txBox="1"/>
              <p:nvPr/>
            </p:nvSpPr>
            <p:spPr>
              <a:xfrm>
                <a:off x="8225229" y="940943"/>
                <a:ext cx="2862620" cy="5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rgbClr val="7AA41C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294B4DF0-DE42-19B6-C79A-E3BE8DA4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29" y="940943"/>
                <a:ext cx="2862620" cy="549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A417CF7-1595-C9D4-FD2B-F2DB590BBAD1}"/>
                  </a:ext>
                </a:extLst>
              </p:cNvPr>
              <p:cNvSpPr txBox="1"/>
              <p:nvPr/>
            </p:nvSpPr>
            <p:spPr>
              <a:xfrm>
                <a:off x="205200" y="2669017"/>
                <a:ext cx="3883394" cy="2063385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A417CF7-1595-C9D4-FD2B-F2DB590BB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0" y="2669017"/>
                <a:ext cx="3883394" cy="20633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6D552A7A-603C-596E-4360-DAD8F9CDDBF4}"/>
                  </a:ext>
                </a:extLst>
              </p:cNvPr>
              <p:cNvSpPr txBox="1"/>
              <p:nvPr/>
            </p:nvSpPr>
            <p:spPr>
              <a:xfrm>
                <a:off x="83377" y="4843870"/>
                <a:ext cx="11728174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6D552A7A-603C-596E-4360-DAD8F9CDD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7" y="4843870"/>
                <a:ext cx="11728174" cy="5532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E5567196-6C1B-BDF7-998A-BE2465058649}"/>
                  </a:ext>
                </a:extLst>
              </p:cNvPr>
              <p:cNvSpPr txBox="1"/>
              <p:nvPr/>
            </p:nvSpPr>
            <p:spPr>
              <a:xfrm rot="5400000">
                <a:off x="5728879" y="2039464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4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E5567196-6C1B-BDF7-998A-BE2465058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9" y="2039464"/>
                <a:ext cx="73424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4407AD21-7A12-B300-B540-C26552799941}"/>
                  </a:ext>
                </a:extLst>
              </p:cNvPr>
              <p:cNvSpPr txBox="1"/>
              <p:nvPr/>
            </p:nvSpPr>
            <p:spPr>
              <a:xfrm rot="5400000">
                <a:off x="5728879" y="3109750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40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4407AD21-7A12-B300-B540-C26552799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9" y="3109750"/>
                <a:ext cx="7342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0011E-3E8D-84EE-B805-1CCCC9BC3192}"/>
                  </a:ext>
                </a:extLst>
              </p:cNvPr>
              <p:cNvSpPr txBox="1"/>
              <p:nvPr/>
            </p:nvSpPr>
            <p:spPr>
              <a:xfrm>
                <a:off x="83377" y="5620034"/>
                <a:ext cx="12034023" cy="914546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≤1/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⋅(1±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SimSun" panose="02010600030101010101" pitchFamily="2" charset="-122"/>
                  <a:buChar char="！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TW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TW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is very small, and it makes this bin very sensitive to multiplicative error.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0011E-3E8D-84EE-B805-1CCCC9BC3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7" y="5620034"/>
                <a:ext cx="12034023" cy="914546"/>
              </a:xfrm>
              <a:prstGeom prst="rect">
                <a:avLst/>
              </a:prstGeom>
              <a:blipFill>
                <a:blip r:embed="rId11"/>
                <a:stretch>
                  <a:fillRect l="-506" b="-980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C4A3A0FF-6ACD-AFC6-9A3D-BA7F2513604C}"/>
              </a:ext>
            </a:extLst>
          </p:cNvPr>
          <p:cNvSpPr/>
          <p:nvPr/>
        </p:nvSpPr>
        <p:spPr>
          <a:xfrm>
            <a:off x="4581940" y="4770169"/>
            <a:ext cx="2723321" cy="70078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12E2121-E077-E84A-BEAA-08D2F0D6306A}"/>
              </a:ext>
            </a:extLst>
          </p:cNvPr>
          <p:cNvSpPr txBox="1"/>
          <p:nvPr/>
        </p:nvSpPr>
        <p:spPr>
          <a:xfrm>
            <a:off x="4422912" y="3866668"/>
            <a:ext cx="5496338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新細明體" panose="02020500000000000000" pitchFamily="18" charset="-120"/>
              <a:buChar char="﹖"/>
            </a:pPr>
            <a:r>
              <a:rPr lang="en-US" altLang="zh-TW" sz="2400" dirty="0">
                <a:latin typeface="Calibri (Body)"/>
                <a:cs typeface="Times New Roman" panose="02020603050405020304" pitchFamily="18" charset="0"/>
              </a:rPr>
              <a:t>We hope that this special bin does not need to pay for the error from extractor.</a:t>
            </a:r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CD6A4BFB-0AD4-EDFD-48C4-333CC7500205}"/>
              </a:ext>
            </a:extLst>
          </p:cNvPr>
          <p:cNvSpPr/>
          <p:nvPr/>
        </p:nvSpPr>
        <p:spPr>
          <a:xfrm>
            <a:off x="5198167" y="4870175"/>
            <a:ext cx="2305877" cy="507045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8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44" grpId="0"/>
      <p:bldP spid="45" grpId="0"/>
      <p:bldP spid="46" grpId="0" animBg="1"/>
      <p:bldP spid="14" grpId="0"/>
      <p:bldP spid="15" grpId="0"/>
      <p:bldP spid="3" grpId="0" animBg="1"/>
      <p:bldP spid="5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813B-7185-FF24-8F44-39D777F03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BAB41-BF3F-A35D-C8FD-87A851390B6E}"/>
              </a:ext>
            </a:extLst>
          </p:cNvPr>
          <p:cNvSpPr txBox="1"/>
          <p:nvPr/>
        </p:nvSpPr>
        <p:spPr>
          <a:xfrm>
            <a:off x="540407" y="404984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Change the Order of Inputs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94DF1891-EC22-D454-6679-6B1A696A9A7D}"/>
                  </a:ext>
                </a:extLst>
              </p:cNvPr>
              <p:cNvSpPr txBox="1"/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94DF1891-EC22-D454-6679-6B1A696A9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B12F9FFB-B779-855E-D11B-DDA44E858807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1F0E6FE-ED65-CFF8-0FED-9CC005F96B3D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7F4C8B0-6E72-694B-B1E9-FDD040C16BEF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61A24F4-E541-18EE-8811-F42690521847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02DF2DF-E15A-C980-C586-0C6BE99E9F10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A143CD19-C19A-0845-D67F-E63BFF092D50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55E45FA4-2990-1C3C-D31D-661787837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017BA1F-323D-D60C-70F3-F24FC0332844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8039C052-D225-B1FE-F67F-9441FDB6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DAE1FC4B-C39B-868C-9AA6-91934C6CD8C0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9561544-E123-F905-DD39-04482554A864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9B4BE331-D9F9-DE1B-0B27-846B53987E46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D4C859F0-9EFE-8411-5990-AC0FC179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9D15F545-191B-A66B-6471-4603D73E806F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34650ED2-553F-8347-4D8C-77F17C850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30320A74-7BE7-AE5B-6224-3A84535F010C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180E3DD-BBB3-DE97-B470-CC69BBA7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18C4FBE2-94D1-63A4-6CE3-58D2B9A03514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71921D0-E369-B7CC-D060-5C5863AC92AF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89B2D6AA-5C73-17F4-9924-408E4991E851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542D332-2127-271A-D7DB-08D13879E7FB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384E7E40-F55C-5C61-7BA7-A341751CB801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9FD9584B-C16B-528B-5C04-836EBE45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D1049C88-999A-A4C3-78B6-41D0281DDE6D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AE40A21F-7D1A-0563-4976-4BA69882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CE798CE-38C1-36DA-E4F5-65D114BE78A3}"/>
              </a:ext>
            </a:extLst>
          </p:cNvPr>
          <p:cNvCxnSpPr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196F449-911D-47CE-574D-41486E78B8CD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9F6EF804-8D5A-304A-DB4E-4E57AB72B420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B78B685B-E090-4795-1019-75D12F5CBB2D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73EF73F6-E576-F865-DBD0-C7BC508D5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356B25E9-364B-993F-3D17-154358573232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7D67D9FE-1350-CFF3-7908-ED7633D2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B6FE43EF-8C51-0ECF-D1BF-A1433F422E26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A28A2A6-13BF-CA46-587E-3BF01FAEF232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4C0A9566-D30F-212A-9D4A-1A5283B0B23F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741065AC-56C9-E730-CB69-472CD08F173A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5256C8CB-DDC6-4122-478E-3A685DFB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FC3E0A1E-C0C7-7C03-3B2B-64A120DC6B30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D9B19302-C4B9-B666-6605-8B6E9143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CA0BB241-61C2-7D2D-B8F5-B7CDB70C854E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DD453A1E-4B5F-3837-3A65-0AB0F25D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EEA728D2-BBA2-A6C8-F6E7-D5C51B7B01FE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4A33C2FC-6ACF-8250-E2D8-B8B5167B7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5EB70A89-DCAA-88E4-DDC5-8FC402F54782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1870153D-C742-3D1C-B866-8C6DB6427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A6E00601-C95B-3EA7-78F0-3CFB68836FFF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E8334386-05E1-1AF0-638F-7270E7CB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2977ADB2-9136-AD70-8C84-B901252712D1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C291EF80-1DA8-0F80-0819-5F38B96CB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CA10FA4A-EB32-69DB-4BE5-C1D4E8FC0C2D}"/>
                  </a:ext>
                </a:extLst>
              </p:cNvPr>
              <p:cNvSpPr txBox="1"/>
              <p:nvPr/>
            </p:nvSpPr>
            <p:spPr>
              <a:xfrm>
                <a:off x="3823869" y="2768858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CA10FA4A-EB32-69DB-4BE5-C1D4E8FC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69" y="2768858"/>
                <a:ext cx="4480044" cy="114076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88025A3D-B8A0-681E-7D7D-8EF13DA3DD13}"/>
              </a:ext>
            </a:extLst>
          </p:cNvPr>
          <p:cNvSpPr/>
          <p:nvPr/>
        </p:nvSpPr>
        <p:spPr>
          <a:xfrm>
            <a:off x="3737537" y="3115035"/>
            <a:ext cx="4659441" cy="4572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A65FBB4-B9D5-1FFC-DB16-261337589AA8}"/>
                  </a:ext>
                </a:extLst>
              </p:cNvPr>
              <p:cNvSpPr txBox="1"/>
              <p:nvPr/>
            </p:nvSpPr>
            <p:spPr>
              <a:xfrm>
                <a:off x="8422449" y="2994584"/>
                <a:ext cx="3659007" cy="77001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幼圆" panose="02010509060101010101" pitchFamily="49" charset="-122"/>
                  <a:buChar char="★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Calibri (Body)"/>
                    <a:cs typeface="Times New Roman" panose="02020603050405020304" pitchFamily="18" charset="0"/>
                  </a:rPr>
                  <a:t> (or correspondingly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Calibri (Body)"/>
                    <a:cs typeface="Times New Roman" panose="02020603050405020304" pitchFamily="18" charset="0"/>
                  </a:rPr>
                  <a:t>) are symmetric.</a:t>
                </a:r>
                <a:endParaRPr lang="en-US" altLang="zh-TW" sz="22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A65FBB4-B9D5-1FFC-DB16-261337589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449" y="2994584"/>
                <a:ext cx="3659007" cy="770019"/>
              </a:xfrm>
              <a:prstGeom prst="rect">
                <a:avLst/>
              </a:prstGeom>
              <a:blipFill>
                <a:blip r:embed="rId28"/>
                <a:stretch>
                  <a:fillRect l="-1327" t="-4615" r="-3151" b="-1307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6192E119-A8E2-BD02-C1CA-8B36F3FCDA1C}"/>
              </a:ext>
            </a:extLst>
          </p:cNvPr>
          <p:cNvSpPr/>
          <p:nvPr/>
        </p:nvSpPr>
        <p:spPr>
          <a:xfrm rot="16200000">
            <a:off x="1562485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7B47F18A-31B1-5266-8BC6-B6CBFBAC730D}"/>
                  </a:ext>
                </a:extLst>
              </p:cNvPr>
              <p:cNvSpPr txBox="1"/>
              <p:nvPr/>
            </p:nvSpPr>
            <p:spPr>
              <a:xfrm>
                <a:off x="-487435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7B47F18A-31B1-5266-8BC6-B6CBFBAC7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435" y="2176670"/>
                <a:ext cx="4353338" cy="461665"/>
              </a:xfrm>
              <a:prstGeom prst="rect">
                <a:avLst/>
              </a:prstGeom>
              <a:blipFill>
                <a:blip r:embed="rId2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>
            <a:extLst>
              <a:ext uri="{FF2B5EF4-FFF2-40B4-BE49-F238E27FC236}">
                <a16:creationId xmlns:a16="http://schemas.microsoft.com/office/drawing/2014/main" id="{C77D4E90-2F8E-F2C6-DB16-45D662392054}"/>
              </a:ext>
            </a:extLst>
          </p:cNvPr>
          <p:cNvSpPr/>
          <p:nvPr/>
        </p:nvSpPr>
        <p:spPr>
          <a:xfrm rot="16200000">
            <a:off x="10431832" y="1040694"/>
            <a:ext cx="253660" cy="2113727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EB8E5848-29DA-2555-4E3A-EDC0E5D1A3F7}"/>
                  </a:ext>
                </a:extLst>
              </p:cNvPr>
              <p:cNvSpPr txBox="1"/>
              <p:nvPr/>
            </p:nvSpPr>
            <p:spPr>
              <a:xfrm>
                <a:off x="8475175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EB8E5848-29DA-2555-4E3A-EDC0E5D1A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175" y="2161281"/>
                <a:ext cx="4353338" cy="4770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12A0AE5C-8D62-E94D-0CF1-E2E8B8FBDBDD}"/>
              </a:ext>
            </a:extLst>
          </p:cNvPr>
          <p:cNvSpPr/>
          <p:nvPr/>
        </p:nvSpPr>
        <p:spPr>
          <a:xfrm rot="16200000">
            <a:off x="5980481" y="15023"/>
            <a:ext cx="241402" cy="4177329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C6D6418A-4CF0-1B43-0EAD-6C5744657E73}"/>
                  </a:ext>
                </a:extLst>
              </p:cNvPr>
              <p:cNvSpPr txBox="1"/>
              <p:nvPr/>
            </p:nvSpPr>
            <p:spPr>
              <a:xfrm>
                <a:off x="4002578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C6D6418A-4CF0-1B43-0EAD-6C5744657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78" y="2181135"/>
                <a:ext cx="4353338" cy="491417"/>
              </a:xfrm>
              <a:prstGeom prst="rect">
                <a:avLst/>
              </a:prstGeom>
              <a:blipFill>
                <a:blip r:embed="rId31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7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51B4-07BD-03BE-D8DF-5CB5D82B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1A47D-A14E-728D-FFFE-69F66FA9E7D5}"/>
              </a:ext>
            </a:extLst>
          </p:cNvPr>
          <p:cNvSpPr txBox="1"/>
          <p:nvPr/>
        </p:nvSpPr>
        <p:spPr>
          <a:xfrm>
            <a:off x="540407" y="404984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Change the Order of Inputs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8D01D404-C3E8-5080-80B4-7EA843E34E3C}"/>
              </a:ext>
            </a:extLst>
          </p:cNvPr>
          <p:cNvSpPr/>
          <p:nvPr/>
        </p:nvSpPr>
        <p:spPr>
          <a:xfrm rot="16200000">
            <a:off x="6770577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F9359CF-82F9-6B81-EE10-D005B91EEE69}"/>
                  </a:ext>
                </a:extLst>
              </p:cNvPr>
              <p:cNvSpPr txBox="1"/>
              <p:nvPr/>
            </p:nvSpPr>
            <p:spPr>
              <a:xfrm>
                <a:off x="4780291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F9359CF-82F9-6B81-EE10-D005B91E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91" y="2176670"/>
                <a:ext cx="4353338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C1955C9B-196E-3FAB-CDFE-F048503A0D69}"/>
              </a:ext>
            </a:extLst>
          </p:cNvPr>
          <p:cNvSpPr/>
          <p:nvPr/>
        </p:nvSpPr>
        <p:spPr>
          <a:xfrm rot="16200000">
            <a:off x="10126108" y="988615"/>
            <a:ext cx="241403" cy="2205631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CCA6C936-C412-9524-C1B6-AA2EA1EC1A57}"/>
                  </a:ext>
                </a:extLst>
              </p:cNvPr>
              <p:cNvSpPr txBox="1"/>
              <p:nvPr/>
            </p:nvSpPr>
            <p:spPr>
              <a:xfrm>
                <a:off x="8167066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CCA6C936-C412-9524-C1B6-AA2EA1EC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66" y="2161281"/>
                <a:ext cx="4353338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F86EB089-6C55-FDAA-D7AB-E0059F622675}"/>
              </a:ext>
            </a:extLst>
          </p:cNvPr>
          <p:cNvSpPr/>
          <p:nvPr/>
        </p:nvSpPr>
        <p:spPr>
          <a:xfrm rot="16200000">
            <a:off x="2900648" y="-15626"/>
            <a:ext cx="241402" cy="4229694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93010326-383E-E0AD-29D7-179F387B508D}"/>
                  </a:ext>
                </a:extLst>
              </p:cNvPr>
              <p:cNvSpPr txBox="1"/>
              <p:nvPr/>
            </p:nvSpPr>
            <p:spPr>
              <a:xfrm>
                <a:off x="871753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93010326-383E-E0AD-29D7-179F387B5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3" y="2181135"/>
                <a:ext cx="4353338" cy="491417"/>
              </a:xfrm>
              <a:prstGeom prst="rect">
                <a:avLst/>
              </a:prstGeom>
              <a:blipFill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5CF0879D-09D3-4FDC-900D-583C5DF17BD1}"/>
                  </a:ext>
                </a:extLst>
              </p:cNvPr>
              <p:cNvSpPr txBox="1"/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5CF0879D-09D3-4FDC-900D-583C5DF17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F56F06AE-1D29-3EE8-B659-9F9B3249C9F5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63CC186-0CB6-82F8-BEB8-A26D16AA3A2D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514BA236-2A06-0465-FA59-C1B1AF5A90E5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2A2576A-C225-8F5E-6449-04ACB3B50270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88F5EE43-8951-F40F-055F-6B66C7F40A46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137A7059-B539-1BDC-A5A9-FFB557015B47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55E45FA4-2990-1C3C-D31D-661787837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909BDFF-AEF1-3915-62A0-9A4D210DC405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8039C052-D225-B1FE-F67F-9441FDB6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03000DE6-FA94-CFA7-556F-B0F54254B65C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51B937DA-7EF7-6D96-2786-F31946232DEB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746E05EB-ABFE-A079-30F2-723A417CBF03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D4C859F0-9EFE-8411-5990-AC0FC179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DB666629-A117-EA8C-7804-8A00F9FD32CA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34650ED2-553F-8347-4D8C-77F17C850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BC94BA70-0FF7-2D78-332A-CC85D990605B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180E3DD-BBB3-DE97-B470-CC69BBA7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F4BBB036-75CE-61AA-10C6-49834BD640F7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911BF84-E9C0-AC24-5C32-15C0D999B62A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7532598-12B9-66F1-3B95-F550E189DA5C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D050BE1-2620-B3E6-E463-002E5F0EAFF8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D2CAFD1C-68FB-7E18-2600-489F019EE548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D2CAFD1C-68FB-7E18-2600-489F019EE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24796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306A69B6-B020-31D8-CC78-359AC874E91D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306A69B6-B020-31D8-CC78-359AC874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24796"/>
              </a:xfrm>
              <a:prstGeom prst="rect">
                <a:avLst/>
              </a:prstGeom>
              <a:blipFill>
                <a:blip r:embed="rId1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426AF8F5-AD6F-FAF2-E2ED-2A95AAD9B9D7}"/>
              </a:ext>
            </a:extLst>
          </p:cNvPr>
          <p:cNvCxnSpPr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008B3C5-00D5-9358-64E3-A5897FD2EE9C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32B3A84E-C00E-B69F-AB19-A25C5CA9A64B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F7AAE3AF-222F-BFCF-0ED8-8B065B622169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F7AAE3AF-222F-BFCF-0ED8-8B065B622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72B185D0-8498-CD3B-8AEA-FC0F7786299E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72B185D0-8498-CD3B-8AEA-FC0F77862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29053618-1645-6172-2305-D796EDAC3328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E8DF1693-FF67-8EC5-6ACE-0ABEA5999733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CF4EFCD0-0104-3681-D24B-86A51B8562D1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51067613-0AE5-D902-B5C3-D70AE3368CB6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5256C8CB-DDC6-4122-478E-3A685DFB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9F65E4D2-49E6-470E-762E-A7B336F16EC9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D9B19302-C4B9-B666-6605-8B6E9143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94C06CE8-E79A-B808-61AA-DA3943D40BBC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DD453A1E-4B5F-3837-3A65-0AB0F25D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37E1C99E-3AF7-B183-5770-859DE3E32018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53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37E1C99E-3AF7-B183-5770-859DE3E32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5379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78F53AA7-5965-B22E-37C3-7B0B5726F69E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50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78F53AA7-5965-B22E-37C3-7B0B5726F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50539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41D31F00-D4FB-4520-4D80-CEDF1752CD7F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E8334386-05E1-1AF0-638F-7270E7CB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EDA9E40B-5A00-BCE0-2B78-F84314B9EEB4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C291EF80-1DA8-0F80-0819-5F38B96CB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BCA1966E-0FA2-1608-43F0-74535B534A31}"/>
                  </a:ext>
                </a:extLst>
              </p:cNvPr>
              <p:cNvSpPr txBox="1"/>
              <p:nvPr/>
            </p:nvSpPr>
            <p:spPr>
              <a:xfrm>
                <a:off x="2761637" y="2787112"/>
                <a:ext cx="6392897" cy="1227837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BCA1966E-0FA2-1608-43F0-74535B534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37" y="2787112"/>
                <a:ext cx="6392897" cy="122783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467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4192-6D27-FFCF-55B0-CC52D8914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B970D-F4A3-1AE3-401F-92F541BA3BF4}"/>
              </a:ext>
            </a:extLst>
          </p:cNvPr>
          <p:cNvSpPr txBox="1"/>
          <p:nvPr/>
        </p:nvSpPr>
        <p:spPr>
          <a:xfrm>
            <a:off x="540407" y="404984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Change the Order of Inputs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3728C43-8055-08E4-25B4-78F75B8BE5FC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A7F9E1D-EAAF-950B-378A-5CB31C09B6E7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A395748-9CDD-A257-F655-907FD19E9EE5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7767803-EB8E-63A3-761D-F18C2865D06F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05B6F85-12B3-2C11-FE60-2CDB41B20640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B9132881-CACC-58A6-14C8-A127FE5518EC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0DB57E7-FB4C-879A-D92B-AF56C7A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E9385EA3-F624-08D2-F46A-681DDC252749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B2D627B-8A55-DAEC-E6BE-FA068AA2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223EDFEA-13EE-2D53-D722-BC956F4A58C8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C7D6806-6EC9-5D2F-B0B5-182AC335C2DD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DE904B7D-5A63-2389-4336-70D0FC7FF6F9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C30E0F21-FC5F-152E-541C-8A761322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EB6E16F0-9E49-061D-9B9F-774A912089F2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54068CE-9CDA-50CC-A38E-7EBD1133F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23D2BBC5-C939-C7CE-1616-21EACBB13E57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69E2289-5AFC-86D3-B2CE-864DA1BB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87BD26BF-0C12-A8CC-CDA1-169B04D25030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388678A-DA98-7E3E-883D-3660BAB56F1C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634AB8A-86D3-9AB9-80C3-D55D5F69BA6C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AB0BF946-E3A0-9F2A-DBC1-88022F74546C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E326217E-317E-8E0A-7F0C-A8B728D59684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E326217E-317E-8E0A-7F0C-A8B728D59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24796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877F1118-D7C5-28AE-2A52-79D24089F4A2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877F1118-D7C5-28AE-2A52-79D24089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24796"/>
              </a:xfrm>
              <a:prstGeom prst="rect">
                <a:avLst/>
              </a:prstGeom>
              <a:blipFill>
                <a:blip r:embed="rId1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4C2C077-3CAD-EB38-5ECE-D103B0EC093A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F8A3922-1EFE-06B5-D534-70FCAC9C0C68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1D914230-D825-F41D-A109-FDF493305C9C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D17EA39B-11C7-DA4B-1D5E-4E9DBF375A7A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D17EA39B-11C7-DA4B-1D5E-4E9DBF3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55288703-AC5E-1D62-4BCB-CE891D6562D5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55288703-AC5E-1D62-4BCB-CE891D65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4D99E206-1D00-DAD1-3331-05E7A1947AB2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E25F40C-DAE3-E877-3CE9-87ED2217D74E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58673023-40F5-5CAF-C108-4B78157504BE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8240D7EE-2FC6-2280-E586-95B5B09DF907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1417FF61-E678-E194-EAF0-2F56BF3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279CBB69-5F1C-BE17-44DC-4973B3092CFB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40131DE2-EC44-C4E6-B543-191ABA79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CF1DBBDF-ABAA-47E6-C0AF-254F07BD9825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E6422154-6E52-2BEC-5504-72193A40F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71B5A08B-7FDB-9383-ED7C-F6984AF52F6F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53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71B5A08B-7FDB-9383-ED7C-F6984AF52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5379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F83C0AB2-2193-6C9C-B3A3-ACB885BB7920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50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F83C0AB2-2193-6C9C-B3A3-ACB885BB7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50539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6E0FA928-EC35-BD4A-F7E7-C1811F0BF6D9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52689EBF-8FE4-E4D9-059B-1AF1CC58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3B84E0B2-6332-49F3-43F2-C9D8EC1F3AFC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445F955C-7710-C841-C467-4A87D707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E0AB5ADE-F92D-CD5B-ACF9-13D067FA8DAC}"/>
                  </a:ext>
                </a:extLst>
              </p:cNvPr>
              <p:cNvSpPr txBox="1"/>
              <p:nvPr/>
            </p:nvSpPr>
            <p:spPr>
              <a:xfrm>
                <a:off x="278997" y="2377913"/>
                <a:ext cx="261328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E0AB5ADE-F92D-CD5B-ACF9-13D067FA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" y="2377913"/>
                <a:ext cx="2613286" cy="52456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32609AD9-EF72-B962-A0B7-10A818B475A7}"/>
                  </a:ext>
                </a:extLst>
              </p:cNvPr>
              <p:cNvSpPr txBox="1"/>
              <p:nvPr/>
            </p:nvSpPr>
            <p:spPr>
              <a:xfrm>
                <a:off x="131839" y="2916225"/>
                <a:ext cx="2760444" cy="1048620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TW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32609AD9-EF72-B962-A0B7-10A818B47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" y="2916225"/>
                <a:ext cx="2760444" cy="1048620"/>
              </a:xfrm>
              <a:prstGeom prst="rect">
                <a:avLst/>
              </a:prstGeom>
              <a:blipFill>
                <a:blip r:embed="rId29"/>
                <a:stretch>
                  <a:fillRect b="-571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F02AD6AA-5BC5-A532-252B-B765FDCB65F3}"/>
                  </a:ext>
                </a:extLst>
              </p:cNvPr>
              <p:cNvSpPr txBox="1"/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F02AD6AA-5BC5-A532-252B-B765FDCB6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E69A0929-D4D7-CB5F-90F4-FCD4C7ABFD86}"/>
                  </a:ext>
                </a:extLst>
              </p:cNvPr>
              <p:cNvSpPr txBox="1"/>
              <p:nvPr/>
            </p:nvSpPr>
            <p:spPr>
              <a:xfrm>
                <a:off x="5273978" y="2385235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0FF5A6DA-62E0-74A7-3FE7-5AD96DCD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78" y="2385235"/>
                <a:ext cx="3130826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51AF63B6-F778-69E4-2A2A-96D686E59BAE}"/>
                  </a:ext>
                </a:extLst>
              </p:cNvPr>
              <p:cNvSpPr txBox="1"/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65D9492-241F-35F3-940F-52130C45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6D3F6378-D0F1-BFAB-F278-C317C640B060}"/>
                  </a:ext>
                </a:extLst>
              </p:cNvPr>
              <p:cNvSpPr txBox="1"/>
              <p:nvPr/>
            </p:nvSpPr>
            <p:spPr>
              <a:xfrm>
                <a:off x="5667264" y="1031550"/>
                <a:ext cx="6392897" cy="1227837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6D3F6378-D0F1-BFAB-F278-C317C640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64" y="1031550"/>
                <a:ext cx="6392897" cy="122783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84ACF815-A40F-FA20-8848-4ABD93DCD611}"/>
              </a:ext>
            </a:extLst>
          </p:cNvPr>
          <p:cNvSpPr/>
          <p:nvPr/>
        </p:nvSpPr>
        <p:spPr>
          <a:xfrm>
            <a:off x="735495" y="2922376"/>
            <a:ext cx="954156" cy="44621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AB56C9F-3102-ACDC-C9E4-C930FBACAB13}"/>
                  </a:ext>
                </a:extLst>
              </p:cNvPr>
              <p:cNvSpPr txBox="1"/>
              <p:nvPr/>
            </p:nvSpPr>
            <p:spPr>
              <a:xfrm>
                <a:off x="3277729" y="2983867"/>
                <a:ext cx="5039737" cy="115942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幼圆" panose="02010509060101010101" pitchFamily="49" charset="-122"/>
                  <a:buChar char="★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has no entropy loss at the beginning.</a:t>
                </a:r>
              </a:p>
              <a:p>
                <a:pPr marL="342900" indent="-342900">
                  <a:buFont typeface="新細明體" panose="02020500000000000000" pitchFamily="18" charset="-120"/>
                  <a:buChar char="﹖"/>
                </a:pPr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We expect strong properties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than other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AB56C9F-3102-ACDC-C9E4-C930FBAC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29" y="2983867"/>
                <a:ext cx="5039737" cy="1159420"/>
              </a:xfrm>
              <a:prstGeom prst="rect">
                <a:avLst/>
              </a:prstGeom>
              <a:blipFill>
                <a:blip r:embed="rId40"/>
                <a:stretch>
                  <a:fillRect l="-965" t="-2577" r="-362" b="-6186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7176E39-34BA-B804-3E58-710CB71FFBA0}"/>
                  </a:ext>
                </a:extLst>
              </p:cNvPr>
              <p:cNvSpPr txBox="1"/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7176E39-34BA-B804-3E58-710CB71FF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744416FC-C235-B338-4BE7-D30B156DB5E2}"/>
                  </a:ext>
                </a:extLst>
              </p:cNvPr>
              <p:cNvSpPr txBox="1"/>
              <p:nvPr/>
            </p:nvSpPr>
            <p:spPr>
              <a:xfrm>
                <a:off x="826967" y="1336599"/>
                <a:ext cx="137018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744416FC-C235-B338-4BE7-D30B156DB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7" y="1336599"/>
                <a:ext cx="1370187" cy="52456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E0D2779-A568-09D2-85DE-BF70F5DEF465}"/>
                  </a:ext>
                </a:extLst>
              </p:cNvPr>
              <p:cNvSpPr txBox="1"/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E0D2779-A568-09D2-85DE-BF70F5DEF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702EEC7C-E191-A986-A76D-14BB93014CB6}"/>
                  </a:ext>
                </a:extLst>
              </p:cNvPr>
              <p:cNvSpPr txBox="1"/>
              <p:nvPr/>
            </p:nvSpPr>
            <p:spPr>
              <a:xfrm>
                <a:off x="3156732" y="1330005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702EEC7C-E191-A986-A76D-14BB93014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32" y="1330005"/>
                <a:ext cx="1370187" cy="492443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8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8A64-7D70-6361-6692-4FBCA20A7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302FF-C6A4-A7CF-36F9-503D3C847D06}"/>
              </a:ext>
            </a:extLst>
          </p:cNvPr>
          <p:cNvSpPr txBox="1"/>
          <p:nvPr/>
        </p:nvSpPr>
        <p:spPr>
          <a:xfrm>
            <a:off x="540407" y="404984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Change the Order of Inputs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146AB97-3624-4CF1-7971-B3C713F4AB4B}"/>
              </a:ext>
            </a:extLst>
          </p:cNvPr>
          <p:cNvSpPr/>
          <p:nvPr/>
        </p:nvSpPr>
        <p:spPr>
          <a:xfrm>
            <a:off x="1649895" y="5248978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D559F01-DB96-2FFF-7B0C-67D9D9DAB32F}"/>
              </a:ext>
            </a:extLst>
          </p:cNvPr>
          <p:cNvSpPr/>
          <p:nvPr/>
        </p:nvSpPr>
        <p:spPr>
          <a:xfrm>
            <a:off x="311009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BE93BE2-E798-286C-B3DE-F5DDD261FC85}"/>
              </a:ext>
            </a:extLst>
          </p:cNvPr>
          <p:cNvSpPr/>
          <p:nvPr/>
        </p:nvSpPr>
        <p:spPr>
          <a:xfrm>
            <a:off x="311009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B45578A-CB09-563F-89C7-67E90078189C}"/>
              </a:ext>
            </a:extLst>
          </p:cNvPr>
          <p:cNvSpPr/>
          <p:nvPr/>
        </p:nvSpPr>
        <p:spPr>
          <a:xfrm>
            <a:off x="4470824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3DCEDC0-314E-EB98-8A6F-EAE9E6ECE3A4}"/>
              </a:ext>
            </a:extLst>
          </p:cNvPr>
          <p:cNvSpPr/>
          <p:nvPr/>
        </p:nvSpPr>
        <p:spPr>
          <a:xfrm>
            <a:off x="4470824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43DBA9F5-6ECA-D521-74E7-4F52A079830C}"/>
                  </a:ext>
                </a:extLst>
              </p:cNvPr>
              <p:cNvSpPr txBox="1"/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">
                <a:extLst>
                  <a:ext uri="{FF2B5EF4-FFF2-40B4-BE49-F238E27FC236}">
                    <a16:creationId xmlns:a16="http://schemas.microsoft.com/office/drawing/2014/main" id="{E0DB57E7-FB4C-879A-D92B-AF56C7A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4501782"/>
                <a:ext cx="203236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06015AE8-A080-2D23-34FB-B7083B530709}"/>
                  </a:ext>
                </a:extLst>
              </p:cNvPr>
              <p:cNvSpPr txBox="1"/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AB2D627B-8A55-DAEC-E6BE-FA068AA2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5653011"/>
                <a:ext cx="203236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EBE00EE5-72D3-AB3E-CE79-FF98B67FA4E8}"/>
              </a:ext>
            </a:extLst>
          </p:cNvPr>
          <p:cNvSpPr/>
          <p:nvPr/>
        </p:nvSpPr>
        <p:spPr>
          <a:xfrm>
            <a:off x="702464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43FDDD4-BC33-8506-6518-821EE37A5357}"/>
              </a:ext>
            </a:extLst>
          </p:cNvPr>
          <p:cNvSpPr/>
          <p:nvPr/>
        </p:nvSpPr>
        <p:spPr>
          <a:xfrm>
            <a:off x="702464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92F0F98D-9B5A-61C2-2CD5-F1F876A796A7}"/>
                  </a:ext>
                </a:extLst>
              </p:cNvPr>
              <p:cNvSpPr txBox="1"/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C30E0F21-FC5F-152E-541C-8A761322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" y="5089936"/>
                <a:ext cx="1379949" cy="431465"/>
              </a:xfrm>
              <a:prstGeom prst="rect">
                <a:avLst/>
              </a:prstGeom>
              <a:blipFill>
                <a:blip r:embed="rId1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9A581112-7560-8420-E2D1-B257DEDFCB0D}"/>
                  </a:ext>
                </a:extLst>
              </p:cNvPr>
              <p:cNvSpPr txBox="1"/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reject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A54068CE-9CDA-50CC-A38E-7EBD1133F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34" y="4494024"/>
                <a:ext cx="1379949" cy="430887"/>
              </a:xfrm>
              <a:prstGeom prst="rect">
                <a:avLst/>
              </a:prstGeom>
              <a:blipFill>
                <a:blip r:embed="rId1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FBB380E6-6997-03DB-72BA-C62AE642886B}"/>
                  </a:ext>
                </a:extLst>
              </p:cNvPr>
              <p:cNvSpPr txBox="1"/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accept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E69E2289-5AFC-86D3-B2CE-864DA1BB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2" y="5662517"/>
                <a:ext cx="1379949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AED3C2D9-7FD3-2EA8-2DF2-C458ED83FB8B}"/>
              </a:ext>
            </a:extLst>
          </p:cNvPr>
          <p:cNvSpPr/>
          <p:nvPr/>
        </p:nvSpPr>
        <p:spPr>
          <a:xfrm>
            <a:off x="8385378" y="4664765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8EA9298-38E8-DFCB-AD78-4698416DDD95}"/>
              </a:ext>
            </a:extLst>
          </p:cNvPr>
          <p:cNvSpPr/>
          <p:nvPr/>
        </p:nvSpPr>
        <p:spPr>
          <a:xfrm>
            <a:off x="8385378" y="5815994"/>
            <a:ext cx="167635" cy="1676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2B89B652-F4CB-8E95-633B-831FECE14D91}"/>
              </a:ext>
            </a:extLst>
          </p:cNvPr>
          <p:cNvCxnSpPr>
            <a:stCxn id="34" idx="3"/>
            <a:endCxn id="23" idx="3"/>
          </p:cNvCxnSpPr>
          <p:nvPr/>
        </p:nvCxnSpPr>
        <p:spPr>
          <a:xfrm flipV="1">
            <a:off x="1803286" y="4807850"/>
            <a:ext cx="1331358" cy="497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682C724-2CD0-0CB5-5546-453E5DF26461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773652" y="5416613"/>
            <a:ext cx="1336442" cy="48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42B6FF5-D665-92BC-65BC-E589073EB1FF}"/>
                  </a:ext>
                </a:extLst>
              </p:cNvPr>
              <p:cNvSpPr txBox="1"/>
              <p:nvPr/>
            </p:nvSpPr>
            <p:spPr>
              <a:xfrm>
                <a:off x="1596738" y="5610646"/>
                <a:ext cx="136073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42B6FF5-D665-92BC-65BC-E589073E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38" y="5610646"/>
                <a:ext cx="1360730" cy="424796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7EAFA0FF-CF13-BA6A-B8A7-D62CF85C7353}"/>
                  </a:ext>
                </a:extLst>
              </p:cNvPr>
              <p:cNvSpPr txBox="1"/>
              <p:nvPr/>
            </p:nvSpPr>
            <p:spPr>
              <a:xfrm>
                <a:off x="1569269" y="4631535"/>
                <a:ext cx="136073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7EAFA0FF-CF13-BA6A-B8A7-D62CF85C7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69" y="4631535"/>
                <a:ext cx="1360730" cy="424796"/>
              </a:xfrm>
              <a:prstGeom prst="rect">
                <a:avLst/>
              </a:prstGeom>
              <a:blipFill>
                <a:blip r:embed="rId1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C78FDD1-83AE-F010-8D80-6710B63EF042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3277729" y="4748583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40B7D09C-3059-0791-1C0A-50A2CB66D4F9}"/>
              </a:ext>
            </a:extLst>
          </p:cNvPr>
          <p:cNvCxnSpPr>
            <a:stCxn id="27" idx="0"/>
            <a:endCxn id="28" idx="3"/>
          </p:cNvCxnSpPr>
          <p:nvPr/>
        </p:nvCxnSpPr>
        <p:spPr>
          <a:xfrm flipV="1">
            <a:off x="3193912" y="4807850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70E8CEF-8983-5E01-495B-57D48D364354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3277729" y="5899812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B815C567-937B-8149-24E2-297812135159}"/>
                  </a:ext>
                </a:extLst>
              </p:cNvPr>
              <p:cNvSpPr txBox="1"/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B815C567-937B-8149-24E2-297812135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7" y="5912300"/>
                <a:ext cx="13607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879779EF-EF3F-B286-B269-D216DF05CC89}"/>
                  </a:ext>
                </a:extLst>
              </p:cNvPr>
              <p:cNvSpPr txBox="1"/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879779EF-EF3F-B286-B269-D216DF05C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6" y="5112809"/>
                <a:ext cx="136073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327F66BB-9DD0-9407-8B9A-A23860398E04}"/>
              </a:ext>
            </a:extLst>
          </p:cNvPr>
          <p:cNvCxnSpPr/>
          <p:nvPr/>
        </p:nvCxnSpPr>
        <p:spPr>
          <a:xfrm>
            <a:off x="7204987" y="4753255"/>
            <a:ext cx="119309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5669A9CC-30B4-32F7-8F1E-9AE3EED98825}"/>
              </a:ext>
            </a:extLst>
          </p:cNvPr>
          <p:cNvCxnSpPr/>
          <p:nvPr/>
        </p:nvCxnSpPr>
        <p:spPr>
          <a:xfrm flipV="1">
            <a:off x="7121170" y="4812522"/>
            <a:ext cx="1301462" cy="1008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986F4E47-1C36-4E26-1574-3BABB5AE5208}"/>
              </a:ext>
            </a:extLst>
          </p:cNvPr>
          <p:cNvCxnSpPr/>
          <p:nvPr/>
        </p:nvCxnSpPr>
        <p:spPr>
          <a:xfrm>
            <a:off x="7204987" y="5904484"/>
            <a:ext cx="11930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333A4821-B419-1498-CC15-0586F66950B6}"/>
                  </a:ext>
                </a:extLst>
              </p:cNvPr>
              <p:cNvSpPr txBox="1"/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true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2">
                <a:extLst>
                  <a:ext uri="{FF2B5EF4-FFF2-40B4-BE49-F238E27FC236}">
                    <a16:creationId xmlns:a16="http://schemas.microsoft.com/office/drawing/2014/main" id="{1417FF61-E678-E194-EAF0-2F56BF3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36" y="5899232"/>
                <a:ext cx="1360730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6DE27F47-5253-E7D4-0AC2-443DBF7169CF}"/>
                  </a:ext>
                </a:extLst>
              </p:cNvPr>
              <p:cNvSpPr txBox="1"/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false</m:t>
                      </m:r>
                    </m:oMath>
                  </m:oMathPara>
                </a14:m>
                <a:endParaRPr lang="en-US" altLang="zh-TW" sz="2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2">
                <a:extLst>
                  <a:ext uri="{FF2B5EF4-FFF2-40B4-BE49-F238E27FC236}">
                    <a16:creationId xmlns:a16="http://schemas.microsoft.com/office/drawing/2014/main" id="{40131DE2-EC44-C4E6-B543-191ABA79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54" y="5117481"/>
                <a:ext cx="1360730" cy="400110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942DE8DC-30F4-943F-A3E0-B2914A618728}"/>
                  </a:ext>
                </a:extLst>
              </p:cNvPr>
              <p:cNvSpPr txBox="1"/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Length: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6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Alphabet: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6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E6422154-6E52-2BEC-5504-72193A40F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136" y="4631535"/>
                <a:ext cx="1889493" cy="1292662"/>
              </a:xfrm>
              <a:prstGeom prst="rect">
                <a:avLst/>
              </a:prstGeom>
              <a:blipFill>
                <a:blip r:embed="rId22"/>
                <a:stretch>
                  <a:fillRect l="-5806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08AB7D11-38E5-3A64-31AA-CAFBC09311DE}"/>
                  </a:ext>
                </a:extLst>
              </p:cNvPr>
              <p:cNvSpPr txBox="1"/>
              <p:nvPr/>
            </p:nvSpPr>
            <p:spPr>
              <a:xfrm>
                <a:off x="1817530" y="6204789"/>
                <a:ext cx="1091130" cy="53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2">
                <a:extLst>
                  <a:ext uri="{FF2B5EF4-FFF2-40B4-BE49-F238E27FC236}">
                    <a16:creationId xmlns:a16="http://schemas.microsoft.com/office/drawing/2014/main" id="{08AB7D11-38E5-3A64-31AA-CAFBC0931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30" y="6204789"/>
                <a:ext cx="1091130" cy="5379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61C23183-FDE1-B342-6A10-5596F90C998A}"/>
                  </a:ext>
                </a:extLst>
              </p:cNvPr>
              <p:cNvSpPr txBox="1"/>
              <p:nvPr/>
            </p:nvSpPr>
            <p:spPr>
              <a:xfrm>
                <a:off x="3328711" y="6204789"/>
                <a:ext cx="1091130" cy="50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2">
                <a:extLst>
                  <a:ext uri="{FF2B5EF4-FFF2-40B4-BE49-F238E27FC236}">
                    <a16:creationId xmlns:a16="http://schemas.microsoft.com/office/drawing/2014/main" id="{61C23183-FDE1-B342-6A10-5596F90C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1" y="6204789"/>
                <a:ext cx="1091130" cy="50539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159A2255-1DBF-A469-B8F7-480E98AFA79B}"/>
                  </a:ext>
                </a:extLst>
              </p:cNvPr>
              <p:cNvSpPr txBox="1"/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2">
                <a:extLst>
                  <a:ext uri="{FF2B5EF4-FFF2-40B4-BE49-F238E27FC236}">
                    <a16:creationId xmlns:a16="http://schemas.microsoft.com/office/drawing/2014/main" id="{52689EBF-8FE4-E4D9-059B-1AF1CC58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36" y="6204789"/>
                <a:ext cx="1091130" cy="49314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5F40E1BA-6EC2-5F9B-0AC2-7350C240B4F4}"/>
                  </a:ext>
                </a:extLst>
              </p:cNvPr>
              <p:cNvSpPr txBox="1"/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⋯⋯</m:t>
                      </m:r>
                    </m:oMath>
                  </m:oMathPara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445F955C-7710-C841-C467-4A87D707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73" y="6203347"/>
                <a:ext cx="2032361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2783BFA4-9C7F-2313-ADB2-6016B89DABB1}"/>
                  </a:ext>
                </a:extLst>
              </p:cNvPr>
              <p:cNvSpPr txBox="1"/>
              <p:nvPr/>
            </p:nvSpPr>
            <p:spPr>
              <a:xfrm>
                <a:off x="278997" y="2377913"/>
                <a:ext cx="261328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2783BFA4-9C7F-2313-ADB2-6016B89D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" y="2377913"/>
                <a:ext cx="2613286" cy="52456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F18113F-61A5-76C2-27E4-BB256E820DC7}"/>
                  </a:ext>
                </a:extLst>
              </p:cNvPr>
              <p:cNvSpPr txBox="1"/>
              <p:nvPr/>
            </p:nvSpPr>
            <p:spPr>
              <a:xfrm>
                <a:off x="131839" y="2916225"/>
                <a:ext cx="2760444" cy="1048620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b="0" i="0" strike="sngStrike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trike="sngStrike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trike="sngStrike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trike="sngStrike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b="0" i="1" strike="sngStrike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b="0" strike="sngStrike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TW" alt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F18113F-61A5-76C2-27E4-BB256E820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" y="2916225"/>
                <a:ext cx="2760444" cy="1048620"/>
              </a:xfrm>
              <a:prstGeom prst="rect">
                <a:avLst/>
              </a:prstGeom>
              <a:blipFill>
                <a:blip r:embed="rId29"/>
                <a:stretch>
                  <a:fillRect b="-571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5CB76704-AE76-C223-D919-723277CDE040}"/>
                  </a:ext>
                </a:extLst>
              </p:cNvPr>
              <p:cNvSpPr txBox="1"/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5CB76704-AE76-C223-D919-723277CD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56" y="2382741"/>
                <a:ext cx="3130826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4CC1A73E-A219-4C2D-57E5-CD45857E68D9}"/>
                  </a:ext>
                </a:extLst>
              </p:cNvPr>
              <p:cNvSpPr txBox="1"/>
              <p:nvPr/>
            </p:nvSpPr>
            <p:spPr>
              <a:xfrm>
                <a:off x="5273978" y="2385235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0FF5A6DA-62E0-74A7-3FE7-5AD96DCD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78" y="2385235"/>
                <a:ext cx="3130826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72110F7D-271B-889B-3E64-9BA1C2BF651F}"/>
                  </a:ext>
                </a:extLst>
              </p:cNvPr>
              <p:cNvSpPr txBox="1"/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965D9492-241F-35F3-940F-52130C45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11644" y="1866867"/>
                <a:ext cx="1370187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23E7DA2D-15B7-534F-7D51-39EEB9E504BB}"/>
                  </a:ext>
                </a:extLst>
              </p:cNvPr>
              <p:cNvSpPr txBox="1"/>
              <p:nvPr/>
            </p:nvSpPr>
            <p:spPr>
              <a:xfrm>
                <a:off x="5667264" y="1031550"/>
                <a:ext cx="6392897" cy="1227837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23E7DA2D-15B7-534F-7D51-39EEB9E5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64" y="1031550"/>
                <a:ext cx="6392897" cy="122783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05B0C16D-1065-804C-01EA-ACDF8D6AC988}"/>
              </a:ext>
            </a:extLst>
          </p:cNvPr>
          <p:cNvSpPr/>
          <p:nvPr/>
        </p:nvSpPr>
        <p:spPr>
          <a:xfrm>
            <a:off x="735495" y="2922376"/>
            <a:ext cx="954156" cy="44621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38D571D-3045-0E1B-0A69-FBE84FB8B39F}"/>
                  </a:ext>
                </a:extLst>
              </p:cNvPr>
              <p:cNvSpPr txBox="1"/>
              <p:nvPr/>
            </p:nvSpPr>
            <p:spPr>
              <a:xfrm>
                <a:off x="3277729" y="2983867"/>
                <a:ext cx="5039737" cy="115942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幼圆" panose="02010509060101010101" pitchFamily="49" charset="-122"/>
                  <a:buChar char="★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has no entropy loss at the beginning.</a:t>
                </a:r>
              </a:p>
              <a:p>
                <a:pPr marL="342900" indent="-342900">
                  <a:buFont typeface="新細明體" panose="02020500000000000000" pitchFamily="18" charset="-120"/>
                  <a:buChar char="﹖"/>
                </a:pPr>
                <a:r>
                  <a:rPr lang="en-US" altLang="zh-TW" sz="2200">
                    <a:latin typeface="Calibri (Body)"/>
                    <a:cs typeface="Times New Roman" panose="02020603050405020304" pitchFamily="18" charset="0"/>
                  </a:rPr>
                  <a:t>We expect </a:t>
                </a:r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strong properties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than other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38D571D-3045-0E1B-0A69-FBE84FB8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29" y="2983867"/>
                <a:ext cx="5039737" cy="1159420"/>
              </a:xfrm>
              <a:prstGeom prst="rect">
                <a:avLst/>
              </a:prstGeom>
              <a:blipFill>
                <a:blip r:embed="rId40"/>
                <a:stretch>
                  <a:fillRect l="-965" t="-2577" r="-362" b="-6186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乘号 6">
            <a:extLst>
              <a:ext uri="{FF2B5EF4-FFF2-40B4-BE49-F238E27FC236}">
                <a16:creationId xmlns:a16="http://schemas.microsoft.com/office/drawing/2014/main" id="{DD0768AB-2349-6901-356C-75AB816898D1}"/>
              </a:ext>
            </a:extLst>
          </p:cNvPr>
          <p:cNvSpPr/>
          <p:nvPr/>
        </p:nvSpPr>
        <p:spPr>
          <a:xfrm>
            <a:off x="826967" y="2395435"/>
            <a:ext cx="2305877" cy="507045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B9D2FD14-7231-E78A-5ED5-D653BD2799B3}"/>
                  </a:ext>
                </a:extLst>
              </p:cNvPr>
              <p:cNvSpPr txBox="1"/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2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2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B9D2FD14-7231-E78A-5ED5-D653BD27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34" y="2448806"/>
                <a:ext cx="3130827" cy="189494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754121D-A7CF-30D4-1A40-606EFFCD5E65}"/>
                  </a:ext>
                </a:extLst>
              </p:cNvPr>
              <p:cNvSpPr txBox="1"/>
              <p:nvPr/>
            </p:nvSpPr>
            <p:spPr>
              <a:xfrm>
                <a:off x="826967" y="1336599"/>
                <a:ext cx="137018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754121D-A7CF-30D4-1A40-606EFFCD5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7" y="1336599"/>
                <a:ext cx="1370187" cy="52456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8AD5E46E-82E1-1639-BFE2-8A558D2C89ED}"/>
                  </a:ext>
                </a:extLst>
              </p:cNvPr>
              <p:cNvSpPr txBox="1"/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8AD5E46E-82E1-1639-BFE2-8A558D2C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2" y="1336599"/>
                <a:ext cx="1370187" cy="49244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DEDB8B1-E876-04A6-8101-539B1B3AE2AA}"/>
                  </a:ext>
                </a:extLst>
              </p:cNvPr>
              <p:cNvSpPr txBox="1"/>
              <p:nvPr/>
            </p:nvSpPr>
            <p:spPr>
              <a:xfrm>
                <a:off x="3156732" y="1330005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DEDB8B1-E876-04A6-8101-539B1B3A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32" y="1330005"/>
                <a:ext cx="1370187" cy="492443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0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AE95C-896B-191F-20C7-0A0486B50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3A3199-FA8A-8AAF-051B-8F5CF36C8921}"/>
                  </a:ext>
                </a:extLst>
              </p:cNvPr>
              <p:cNvSpPr txBox="1"/>
              <p:nvPr/>
            </p:nvSpPr>
            <p:spPr>
              <a:xfrm>
                <a:off x="540407" y="404984"/>
                <a:ext cx="5104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pc="3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3200" b="1" spc="300" dirty="0">
                    <a:latin typeface="Calibri (Body)"/>
                    <a:cs typeface="Times New Roman" panose="02020603050405020304" pitchFamily="18" charset="0"/>
                  </a:rPr>
                  <a:t>-min-wise Hash Family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3A3199-FA8A-8AAF-051B-8F5CF36C8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404984"/>
                <a:ext cx="5104282" cy="584775"/>
              </a:xfrm>
              <a:prstGeom prst="rect">
                <a:avLst/>
              </a:prstGeom>
              <a:blipFill>
                <a:blip r:embed="rId2"/>
                <a:stretch>
                  <a:fillRect t="-12500" r="-1912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548B70-2D75-2E8F-D488-2FD4F68B08D3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717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-min-wise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Hash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Feigenblat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, Porat,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Shiftan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’11])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say</a:t>
                </a:r>
                <a:r>
                  <a:rPr lang="en-US" altLang="zh-TW" sz="2400" b="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-min-wise hash family with (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multiplicative) error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if for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box>
                        <m:box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𝑌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𝑌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TW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Play a crucial role in the design of graph algorithms and streaming algorithms.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Applications in </a:t>
                </a:r>
                <a:r>
                  <a:rPr lang="en-US" altLang="zh-CN" sz="2400" dirty="0"/>
                  <a:t>similarity estimation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[Cohen, Datar, Fujiwara, Gionis, Indyk, Motwani, Ullman, Yang ’01]</a:t>
                </a:r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-sampler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400" dirty="0" err="1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Cormode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, Firmani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’14]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etc.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548B70-2D75-2E8F-D488-2FD4F68B0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717300"/>
              </a:xfrm>
              <a:prstGeom prst="rect">
                <a:avLst/>
              </a:prstGeom>
              <a:blipFill>
                <a:blip r:embed="rId3"/>
                <a:stretch>
                  <a:fillRect l="-888" t="-1311" r="-610" b="-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257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EA2C-276D-3471-BF0B-FEF3C8884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F1865-C07C-3EE8-A626-F7F0140F2880}"/>
              </a:ext>
            </a:extLst>
          </p:cNvPr>
          <p:cNvSpPr txBox="1"/>
          <p:nvPr/>
        </p:nvSpPr>
        <p:spPr>
          <a:xfrm>
            <a:off x="540407" y="404984"/>
            <a:ext cx="3675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Special Extractor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B3CDA-B23A-E9BE-0FEF-A379D7B3EB41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437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Lemma</a:t>
                </a:r>
                <a:endPara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Given any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 for any error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l-GR" altLang="zh-TW" sz="2400" dirty="0">
                    <a:latin typeface="Calibri (Body)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there exists an explicit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-extractor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l-GR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l-GR" altLang="zh-TW" sz="2400" dirty="0">
                    <a:latin typeface="Calibri (Body)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satisfies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an extra property: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for any fixed seed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80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zh-TW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has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error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extractor</m:t>
                      </m:r>
                    </m:oMath>
                  </m:oMathPara>
                </a14:m>
                <a:endParaRPr lang="en-US" altLang="zh-TW" sz="2800" dirty="0">
                  <a:latin typeface="Calibri (Body)"/>
                  <a:cs typeface="Times New Roman" panose="02020603050405020304" pitchFamily="18" charset="0"/>
                </a:endParaRPr>
              </a:p>
              <a:p>
                <a:endParaRPr lang="en-US" altLang="zh-TW" sz="280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NZ</m:t>
                      </m:r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280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endParaRPr lang="en-US" altLang="zh-TW" sz="280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B3CDA-B23A-E9BE-0FEF-A379D7B3E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4375750"/>
              </a:xfrm>
              <a:prstGeom prst="rect">
                <a:avLst/>
              </a:prstGeom>
              <a:blipFill>
                <a:blip r:embed="rId3"/>
                <a:stretch>
                  <a:fillRect l="-888" t="-1114" r="-6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5FD93636-240D-A17E-9855-C54E64F64690}"/>
                  </a:ext>
                </a:extLst>
              </p:cNvPr>
              <p:cNvSpPr txBox="1"/>
              <p:nvPr/>
            </p:nvSpPr>
            <p:spPr>
              <a:xfrm rot="5400000">
                <a:off x="5728879" y="4771510"/>
                <a:ext cx="7342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5FD93636-240D-A17E-9855-C54E64F64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9" y="4771510"/>
                <a:ext cx="734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F850334-AC33-FFE1-F17E-6918FFB9E92A}"/>
              </a:ext>
            </a:extLst>
          </p:cNvPr>
          <p:cNvSpPr/>
          <p:nvPr/>
        </p:nvSpPr>
        <p:spPr>
          <a:xfrm>
            <a:off x="3200400" y="2593303"/>
            <a:ext cx="2057400" cy="451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30020AA-8EDF-0377-255B-7D5A241D1BE3}"/>
              </a:ext>
            </a:extLst>
          </p:cNvPr>
          <p:cNvCxnSpPr>
            <a:cxnSpLocks/>
          </p:cNvCxnSpPr>
          <p:nvPr/>
        </p:nvCxnSpPr>
        <p:spPr>
          <a:xfrm>
            <a:off x="4216157" y="3044416"/>
            <a:ext cx="1389513" cy="563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形 9" descr="竖起的大拇指手势 纯色填充">
            <a:extLst>
              <a:ext uri="{FF2B5EF4-FFF2-40B4-BE49-F238E27FC236}">
                <a16:creationId xmlns:a16="http://schemas.microsoft.com/office/drawing/2014/main" id="{3DDA832A-4324-CA97-2E0C-1FDA5EC31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5035" y="4942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4D8D9-67FE-B56D-23F6-65FC55EF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C2375-61B2-0F5B-7893-8D5CC9E7045D}"/>
              </a:ext>
            </a:extLst>
          </p:cNvPr>
          <p:cNvSpPr txBox="1"/>
          <p:nvPr/>
        </p:nvSpPr>
        <p:spPr>
          <a:xfrm>
            <a:off x="540407" y="404984"/>
            <a:ext cx="3955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Domain Reduction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F564DA-8B96-5C22-CA89-FD8872BFE72D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45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NZPRG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r>
                            <m:rPr>
                              <m:nor/>
                            </m:rPr>
                            <a:rPr lang="en-US" altLang="zh-TW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Use a PRG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-combinatorial rectangles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instead of </a:t>
                </a:r>
                <a:r>
                  <a:rPr lang="en-US" altLang="zh-TW" sz="2400" b="0" dirty="0" err="1">
                    <a:latin typeface="Calibri (Body)"/>
                    <a:cs typeface="Times New Roman" panose="02020603050405020304" pitchFamily="18" charset="0"/>
                  </a:rPr>
                  <a:t>i.i.d.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Also need the special property of our extractor.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Help us to further reduce the error from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func>
                      <m:func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F564DA-8B96-5C22-CA89-FD8872BFE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453061"/>
              </a:xfrm>
              <a:prstGeom prst="rect">
                <a:avLst/>
              </a:prstGeom>
              <a:blipFill>
                <a:blip r:embed="rId3"/>
                <a:stretch>
                  <a:fillRect l="-777" b="-2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738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4789E-5388-9982-4717-4492748CD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57105F-DB76-6E64-7256-68B3BAEC0194}"/>
              </a:ext>
            </a:extLst>
          </p:cNvPr>
          <p:cNvSpPr txBox="1"/>
          <p:nvPr/>
        </p:nvSpPr>
        <p:spPr>
          <a:xfrm>
            <a:off x="540407" y="404984"/>
            <a:ext cx="20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Summary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012E6-4F50-73B8-B776-2E6AE626496A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4978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Main Theorem 1 (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Optimal Size &amp;&amp; Sub-constant Error, Min-wise Hash)</a:t>
                </a:r>
                <a:endPara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There exists an explicit min-wise hash family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with seed length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and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TW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TW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altLang="zh-TW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zh-TW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Main Theorem 2 (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Optimal Size &amp;&amp; Sub-constant Error,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-min-wise Hash)</a:t>
                </a:r>
                <a:endPara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There exists an explicit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-min-wise hash family with seed length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and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Main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Technical Lemma (Extractor with Extra Properties)</a:t>
                </a:r>
                <a:endPara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Given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for any error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l-GR" altLang="zh-TW" sz="2400" b="0" dirty="0">
                    <a:latin typeface="Calibri (Body)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there exists an explicit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-extractor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altLang="zh-TW" sz="24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l-GR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l-GR" altLang="zh-TW" sz="2400" b="0" dirty="0">
                    <a:latin typeface="Calibri (Body)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Moreover,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satisfies an extra property: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4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4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TW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for any fixed seed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012E6-4F50-73B8-B776-2E6AE6264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4978542"/>
              </a:xfrm>
              <a:prstGeom prst="rect">
                <a:avLst/>
              </a:prstGeom>
              <a:blipFill>
                <a:blip r:embed="rId2"/>
                <a:stretch>
                  <a:fillRect l="-888" t="-979" b="-1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22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320AE-729D-4BA7-AAA9-64AB557D6A30}"/>
              </a:ext>
            </a:extLst>
          </p:cNvPr>
          <p:cNvSpPr txBox="1"/>
          <p:nvPr/>
        </p:nvSpPr>
        <p:spPr>
          <a:xfrm>
            <a:off x="540407" y="404984"/>
            <a:ext cx="330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b="1" spc="300" dirty="0">
                <a:cs typeface="Arial" panose="020B0604020202020204" pitchFamily="34" charset="0"/>
              </a:rPr>
              <a:t>Open </a:t>
            </a:r>
            <a:r>
              <a:rPr lang="en-US" altLang="zh-CN" sz="3200" b="1" spc="300" dirty="0">
                <a:cs typeface="Arial" panose="020B0604020202020204" pitchFamily="34" charset="0"/>
              </a:rPr>
              <a:t>P</a:t>
            </a:r>
            <a:r>
              <a:rPr lang="en-US" sz="3200" b="1" spc="300" dirty="0">
                <a:cs typeface="Arial" panose="020B0604020202020204" pitchFamily="34" charset="0"/>
              </a:rPr>
              <a:t>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9284B-31CE-4B58-9095-3B5C43669248}"/>
              </a:ext>
            </a:extLst>
          </p:cNvPr>
          <p:cNvSpPr txBox="1"/>
          <p:nvPr/>
        </p:nvSpPr>
        <p:spPr>
          <a:xfrm>
            <a:off x="1013791" y="1757223"/>
            <a:ext cx="9849679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12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Smaller</a:t>
            </a:r>
            <a:r>
              <a:rPr lang="en-US" sz="2800" dirty="0"/>
              <a:t> error with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</a:rPr>
              <a:t>optimal</a:t>
            </a:r>
            <a:r>
              <a:rPr lang="en-US" altLang="zh-CN" sz="2800" dirty="0"/>
              <a:t> seed length?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9284B-31CE-4B58-9095-3B5C43669248}"/>
              </a:ext>
            </a:extLst>
          </p:cNvPr>
          <p:cNvSpPr txBox="1"/>
          <p:nvPr/>
        </p:nvSpPr>
        <p:spPr>
          <a:xfrm>
            <a:off x="1013791" y="3521557"/>
            <a:ext cx="9849678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Faster </a:t>
            </a:r>
            <a:r>
              <a:rPr lang="en-US" altLang="zh-CN" sz="2800" dirty="0"/>
              <a:t>evaluation time with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</a:rPr>
              <a:t>optimal</a:t>
            </a:r>
            <a:r>
              <a:rPr lang="en-US" altLang="zh-CN" sz="2800" dirty="0"/>
              <a:t> seed length?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6B8387-54C9-48E9-96AB-FD3D027B8F29}"/>
                  </a:ext>
                </a:extLst>
              </p:cNvPr>
              <p:cNvSpPr txBox="1"/>
              <p:nvPr/>
            </p:nvSpPr>
            <p:spPr>
              <a:xfrm>
                <a:off x="1013791" y="2609125"/>
                <a:ext cx="9849678" cy="6760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12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 algn="ctr"/>
                <a:r>
                  <a:rPr lang="en-US" sz="2800" dirty="0"/>
                  <a:t>Extending the result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larger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(like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800" dirty="0"/>
                  <a:t>)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-min-wise hash?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6B8387-54C9-48E9-96AB-FD3D027B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1" y="2609125"/>
                <a:ext cx="9849678" cy="676083"/>
              </a:xfrm>
              <a:prstGeom prst="rect">
                <a:avLst/>
              </a:prstGeom>
              <a:blipFill>
                <a:blip r:embed="rId2"/>
                <a:stretch>
                  <a:fillRect b="-14035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58FDF277-D45D-6EFB-AADE-7E86C07F6B55}"/>
                  </a:ext>
                </a:extLst>
              </p:cNvPr>
              <p:cNvSpPr txBox="1"/>
              <p:nvPr/>
            </p:nvSpPr>
            <p:spPr>
              <a:xfrm>
                <a:off x="1013791" y="4373459"/>
                <a:ext cx="9849678" cy="6155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Lower bound </a:t>
                </a:r>
                <a:r>
                  <a:rPr lang="en-US" sz="2800" dirty="0"/>
                  <a:t>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-wise </a:t>
                </a:r>
                <a:r>
                  <a:rPr lang="en-US" altLang="zh-CN" sz="2800" dirty="0"/>
                  <a:t>independence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-min-wise hash?</a:t>
                </a: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58FDF277-D45D-6EFB-AADE-7E86C07F6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1" y="4373459"/>
                <a:ext cx="9849678" cy="615553"/>
              </a:xfrm>
              <a:prstGeom prst="rect">
                <a:avLst/>
              </a:prstGeom>
              <a:blipFill>
                <a:blip r:embed="rId3"/>
                <a:stretch>
                  <a:fillRect t="-962" b="-18269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5">
            <a:extLst>
              <a:ext uri="{FF2B5EF4-FFF2-40B4-BE49-F238E27FC236}">
                <a16:creationId xmlns:a16="http://schemas.microsoft.com/office/drawing/2014/main" id="{267BC74B-9124-4C07-A933-C46FE45DE856}"/>
              </a:ext>
            </a:extLst>
          </p:cNvPr>
          <p:cNvSpPr txBox="1"/>
          <p:nvPr/>
        </p:nvSpPr>
        <p:spPr>
          <a:xfrm>
            <a:off x="1013791" y="5225361"/>
            <a:ext cx="9849678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More applications </a:t>
            </a:r>
            <a:r>
              <a:rPr lang="en-US" sz="2800" dirty="0"/>
              <a:t>of the powerful Nisan-Zuckerman framework?</a:t>
            </a:r>
          </a:p>
        </p:txBody>
      </p:sp>
    </p:spTree>
    <p:extLst>
      <p:ext uri="{BB962C8B-B14F-4D97-AF65-F5344CB8AC3E}">
        <p14:creationId xmlns:p14="http://schemas.microsoft.com/office/powerpoint/2010/main" val="2830698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1269" y="2727504"/>
            <a:ext cx="11749461" cy="14029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600" dirty="0">
                <a:latin typeface="Calibri (Body)"/>
                <a:cs typeface="Times New Roman" panose="02020603050405020304" pitchFamily="18" charset="0"/>
              </a:rPr>
              <a:t>Thank you for listening!</a:t>
            </a:r>
            <a:endParaRPr lang="en-US" sz="6600" dirty="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A45F4-4A58-AFB5-F800-86384DFC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9F883-F6C6-E567-38B2-4CA210037D09}"/>
              </a:ext>
            </a:extLst>
          </p:cNvPr>
          <p:cNvSpPr txBox="1"/>
          <p:nvPr/>
        </p:nvSpPr>
        <p:spPr>
          <a:xfrm>
            <a:off x="540407" y="404984"/>
            <a:ext cx="852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Problem – A Good Min-wise Hash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426A1-EF0B-8B39-635A-3EADF457048A}"/>
                  </a:ext>
                </a:extLst>
              </p:cNvPr>
              <p:cNvSpPr txBox="1"/>
              <p:nvPr/>
            </p:nvSpPr>
            <p:spPr>
              <a:xfrm>
                <a:off x="460892" y="2704187"/>
                <a:ext cx="5393254" cy="16619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3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latin typeface="Calibri (Body)"/>
                    <a:cs typeface="Times New Roman" panose="02020603050405020304" pitchFamily="18" charset="0"/>
                  </a:rPr>
                  <a:t>Fast </a:t>
                </a:r>
                <a:r>
                  <a:rPr lang="en-US" altLang="zh-CN" sz="2400" b="1" dirty="0">
                    <a:latin typeface="Calibri (Body)"/>
                    <a:cs typeface="Times New Roman" panose="02020603050405020304" pitchFamily="18" charset="0"/>
                  </a:rPr>
                  <a:t>Evaluation Time: 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time complexity to compute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from a given input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for any hash function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426A1-EF0B-8B39-635A-3EADF4570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2" y="2704187"/>
                <a:ext cx="5393254" cy="1661993"/>
              </a:xfrm>
              <a:prstGeom prst="rect">
                <a:avLst/>
              </a:prstGeom>
              <a:blipFill>
                <a:blip r:embed="rId3"/>
                <a:stretch>
                  <a:fillRect l="-2593" t="-4000" b="-690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9399A211-519D-B9A2-F614-A146F0F1FCA5}"/>
                  </a:ext>
                </a:extLst>
              </p:cNvPr>
              <p:cNvSpPr txBox="1"/>
              <p:nvPr/>
            </p:nvSpPr>
            <p:spPr>
              <a:xfrm>
                <a:off x="6330847" y="2704187"/>
                <a:ext cx="5393254" cy="1661993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b="1" dirty="0">
                    <a:solidFill>
                      <a:schemeClr val="accent2"/>
                    </a:solidFill>
                    <a:latin typeface="Calibri (Body)"/>
                    <a:cs typeface="Times New Roman" panose="02020603050405020304" pitchFamily="18" charset="0"/>
                  </a:rPr>
                  <a:t>S</a:t>
                </a:r>
                <a:r>
                  <a:rPr lang="en-US" altLang="zh-TW" sz="2300" b="1" dirty="0">
                    <a:solidFill>
                      <a:schemeClr val="accent2"/>
                    </a:solidFill>
                    <a:latin typeface="Calibri (Body)"/>
                    <a:cs typeface="Times New Roman" panose="02020603050405020304" pitchFamily="18" charset="0"/>
                  </a:rPr>
                  <a:t>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latin typeface="Calibri (Body)"/>
                    <a:cs typeface="Times New Roman" panose="02020603050405020304" pitchFamily="18" charset="0"/>
                  </a:rPr>
                  <a:t>Small size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𝓗</m:t>
                    </m:r>
                    <m:r>
                      <a:rPr lang="en-US" altLang="zh-TW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 or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equivalently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seed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length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ℋ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(number of random bits used to generate a hash function).</a:t>
                </a: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9399A211-519D-B9A2-F614-A146F0F1F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47" y="2704187"/>
                <a:ext cx="5393254" cy="1661993"/>
              </a:xfrm>
              <a:prstGeom prst="rect">
                <a:avLst/>
              </a:prstGeom>
              <a:blipFill>
                <a:blip r:embed="rId4"/>
                <a:stretch>
                  <a:fillRect l="-2593" t="-4000" r="-789" b="-69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079955E-0E87-E911-FF58-B443BD091C27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Two ways for evaluating the quality of a hash family:</a:t>
                </a: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solidFill>
                      <a:schemeClr val="accent5"/>
                    </a:solidFill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Goal: </a:t>
                </a:r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Construct an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explicit</a:t>
                </a:r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-)min-wise hash family with </a:t>
                </a:r>
                <a:r>
                  <a:rPr lang="en-US" altLang="zh-TW" sz="2400" dirty="0">
                    <a:solidFill>
                      <a:schemeClr val="accent1"/>
                    </a:solidFill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short seed length</a:t>
                </a:r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079955E-0E87-E911-FF58-B443BD091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785652"/>
              </a:xfrm>
              <a:prstGeom prst="rect">
                <a:avLst/>
              </a:prstGeom>
              <a:blipFill>
                <a:blip r:embed="rId5"/>
                <a:stretch>
                  <a:fillRect l="-777" t="-1288" b="-2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形 9" descr="指向右边的反手食指 纯色填充">
            <a:extLst>
              <a:ext uri="{FF2B5EF4-FFF2-40B4-BE49-F238E27FC236}">
                <a16:creationId xmlns:a16="http://schemas.microsoft.com/office/drawing/2014/main" id="{C8120348-DE7B-49BE-FD59-47836C00A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587642" y="1998524"/>
            <a:ext cx="694417" cy="694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03ABCE0B-E92A-BFA7-5275-80B6F7AE3F6A}"/>
                  </a:ext>
                </a:extLst>
              </p:cNvPr>
              <p:cNvSpPr txBox="1"/>
              <p:nvPr/>
            </p:nvSpPr>
            <p:spPr>
              <a:xfrm>
                <a:off x="1659836" y="5309737"/>
                <a:ext cx="8865704" cy="1292662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b="1" dirty="0">
                    <a:solidFill>
                      <a:schemeClr val="accent3"/>
                    </a:solidFill>
                    <a:latin typeface="Calibri (Body)"/>
                    <a:cs typeface="Times New Roman" panose="02020603050405020304" pitchFamily="18" charset="0"/>
                  </a:rPr>
                  <a:t>E</a:t>
                </a:r>
                <a:r>
                  <a:rPr lang="en-US" altLang="zh-TW" sz="2300" b="1" dirty="0">
                    <a:solidFill>
                      <a:schemeClr val="accent3"/>
                    </a:solidFill>
                    <a:latin typeface="Calibri (Body)"/>
                    <a:cs typeface="Times New Roman" panose="02020603050405020304" pitchFamily="18" charset="0"/>
                  </a:rPr>
                  <a:t>XPLICITNESS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There exists an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efficient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poly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time) algorithm 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to compute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from a given input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and the seed of the hash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03ABCE0B-E92A-BFA7-5275-80B6F7AE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836" y="5309737"/>
                <a:ext cx="8865704" cy="1292662"/>
              </a:xfrm>
              <a:prstGeom prst="rect">
                <a:avLst/>
              </a:prstGeom>
              <a:blipFill>
                <a:blip r:embed="rId8"/>
                <a:stretch>
                  <a:fillRect l="-1509" t="-5116" b="-8837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5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320AE-729D-4BA7-AAA9-64AB557D6A30}"/>
              </a:ext>
            </a:extLst>
          </p:cNvPr>
          <p:cNvSpPr txBox="1"/>
          <p:nvPr/>
        </p:nvSpPr>
        <p:spPr>
          <a:xfrm>
            <a:off x="540407" y="404984"/>
            <a:ext cx="2613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spc="300" dirty="0">
                <a:latin typeface="Calibri (Body)"/>
                <a:cs typeface="Times New Roman" panose="02020603050405020304" pitchFamily="18" charset="0"/>
              </a:rPr>
              <a:t>Prior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365BBB-F02F-4B1D-AE5E-3F3E7861E832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1118193" cy="549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Saks, Srinivasan, Zhou, Zuckerman ’00]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3/2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bits for any </a:t>
                </a:r>
                <a:r>
                  <a:rPr lang="en-US" altLang="zh-CN" sz="2400" dirty="0" err="1">
                    <a:latin typeface="Calibri (Body)"/>
                    <a:cs typeface="Times New Roman" panose="02020603050405020304" pitchFamily="18" charset="0"/>
                  </a:rPr>
                  <a:t>polynomially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small error.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This was improved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by </a:t>
                </a:r>
                <a:r>
                  <a:rPr lang="en-US" altLang="zh-TW" sz="2400" dirty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[Gopalan, </a:t>
                </a:r>
                <a:r>
                  <a:rPr lang="en-US" altLang="zh-TW" sz="2400" dirty="0" err="1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Yehudayoff</a:t>
                </a:r>
                <a:r>
                  <a:rPr lang="en-US" altLang="zh-TW" sz="2400" dirty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’20]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altLang="zh-TW" sz="240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[Indyk ’01]: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(1/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-wise independence is enough to have error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seed length.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400" dirty="0" err="1">
                    <a:solidFill>
                      <a:srgbClr val="7030A0"/>
                    </a:solidFill>
                  </a:rPr>
                  <a:t>Feigenblat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, Porat, </a:t>
                </a:r>
                <a:r>
                  <a:rPr lang="en-US" altLang="zh-CN" sz="2400" dirty="0" err="1">
                    <a:solidFill>
                      <a:srgbClr val="7030A0"/>
                    </a:solidFill>
                  </a:rPr>
                  <a:t>Shiftan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 ’11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]: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</m:t>
                            </m:r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(1/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-wise independence is sufficient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-min-wise hash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altLang="zh-CN" sz="2400" dirty="0" err="1">
                    <a:solidFill>
                      <a:srgbClr val="7030A0"/>
                    </a:solidFill>
                  </a:rPr>
                  <a:t>Pătraşcu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, Thorup ’16]: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(1/</m:t>
                        </m:r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-wise independence is needed for min-wise hash.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Non-explicitly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bits for min-wise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bits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-min-wise.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Calibri (Body)"/>
                    <a:cs typeface="Times New Roman" panose="02020603050405020304" pitchFamily="18" charset="0"/>
                  </a:rPr>
                  <a:t>No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construction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bits for min-wise (and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bits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-min-wise) and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sub-constant error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was known before.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365BBB-F02F-4B1D-AE5E-3F3E7861E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1118193" cy="5493876"/>
              </a:xfrm>
              <a:prstGeom prst="rect">
                <a:avLst/>
              </a:prstGeom>
              <a:blipFill>
                <a:blip r:embed="rId3"/>
                <a:stretch>
                  <a:fillRect l="-768" t="-333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4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118B1-3828-D7B9-8FC4-C1F5FA14D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47C0C-B228-5EF4-74B0-A62F8954EB56}"/>
              </a:ext>
            </a:extLst>
          </p:cNvPr>
          <p:cNvSpPr txBox="1"/>
          <p:nvPr/>
        </p:nvSpPr>
        <p:spPr>
          <a:xfrm>
            <a:off x="540407" y="404984"/>
            <a:ext cx="2565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Our Results</a:t>
            </a:r>
            <a:endParaRPr lang="en-US" altLang="zh-TW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75FA0B-1961-2ECE-463C-F774FB26FC07}"/>
                  </a:ext>
                </a:extLst>
              </p:cNvPr>
              <p:cNvSpPr txBox="1"/>
              <p:nvPr/>
            </p:nvSpPr>
            <p:spPr>
              <a:xfrm>
                <a:off x="540409" y="1112886"/>
                <a:ext cx="10959166" cy="2194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We give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an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explicit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min-wise hash family with seed length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and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 as well as an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explicit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-min-wise hash family with seed length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Reduce the space complexity of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algorithms that use min-wise hash families.</a:t>
                </a: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75FA0B-1961-2ECE-463C-F774FB26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9" y="1112886"/>
                <a:ext cx="10959166" cy="2194447"/>
              </a:xfrm>
              <a:prstGeom prst="rect">
                <a:avLst/>
              </a:prstGeom>
              <a:blipFill>
                <a:blip r:embed="rId3"/>
                <a:stretch>
                  <a:fillRect l="-779" t="-2222" b="-4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88AB7A9-A7A4-B6B0-A2C4-8AEE5A736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9822"/>
                  </p:ext>
                </p:extLst>
              </p:nvPr>
            </p:nvGraphicFramePr>
            <p:xfrm>
              <a:off x="366091" y="3539321"/>
              <a:ext cx="11459818" cy="31218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30417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325756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4303645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/>
                            <a:t>Seed length with error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200" b="1" smtClean="0"/>
                                  </m:ctrlPr>
                                </m:sSupPr>
                                <m:e>
                                  <m:r>
                                    <a:rPr lang="en-US" altLang="zh-CN" sz="2200" b="1" smtClean="0"/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200" b="1" smtClean="0"/>
                                    <m:t>−</m:t>
                                  </m:r>
                                  <m:r>
                                    <a:rPr lang="en-US" altLang="zh-CN" sz="2200" b="1" smtClean="0"/>
                                    <m:t>𝑶</m:t>
                                  </m:r>
                                  <m:d>
                                    <m:dPr>
                                      <m:ctrlPr>
                                        <a:rPr lang="en-US" altLang="zh-CN" sz="2200" b="1" smtClean="0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b="1" smtClean="0"/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zh-CN" sz="2200" b="1" smtClean="0"/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200" b="0" smtClean="0"/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zh-CN" sz="2200" b="1" smtClean="0"/>
                                                <m:t>𝑵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altLang="zh-CN" sz="2200" b="1" smtClean="0"/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200" b="0" smtClean="0"/>
                                                <m:t>log</m:t>
                                              </m:r>
                                            </m:fName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altLang="zh-CN" sz="2200" b="0" smtClean="0"/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2200" b="0" smtClean="0"/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altLang="zh-CN" sz="2200" b="0" smtClean="0"/>
                                                    <m:t>𝑁</m:t>
                                                  </m:r>
                                                </m:e>
                                              </m:func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/>
                            <a:t>Min-wise hash</a:t>
                          </a:r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200" b="1" smtClean="0"/>
                                <m:t>𝒌</m:t>
                              </m:r>
                            </m:oMath>
                          </a14:m>
                          <a:r>
                            <a:rPr lang="en-US" altLang="zh-CN" sz="2200" dirty="0"/>
                            <a:t>-min-wise hash</a:t>
                          </a:r>
                          <a:r>
                            <a:rPr lang="en-US" altLang="zh-CN" sz="2200" baseline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2200" b="1" baseline="0" smtClean="0"/>
                                  </m:ctrlPr>
                                </m:dPr>
                                <m:e>
                                  <m:r>
                                    <a:rPr lang="en-US" altLang="zh-CN" sz="2200" b="1" baseline="0" smtClean="0"/>
                                    <m:t>𝒌</m:t>
                                  </m:r>
                                  <m:r>
                                    <a:rPr lang="en-US" altLang="zh-CN" sz="2200" b="1" baseline="0" smtClean="0"/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altLang="zh-CN" sz="2200" b="1" baseline="0" smtClean="0"/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zh-CN" sz="2200" b="0" baseline="0" smtClean="0"/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200" b="0" baseline="0" smtClean="0"/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200" b="0" baseline="0" smtClean="0"/>
                                            <m:t>𝑂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200" b="0" baseline="0" smtClean="0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200" b="0" baseline="0" smtClean="0"/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zh-CN" sz="2200" b="1" baseline="0" smtClean="0"/>
                                        <m:t>𝑵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[Ind01] </a:t>
                          </a:r>
                          <a:r>
                            <a:rPr lang="en-US" altLang="zh-CN" sz="2200" dirty="0"/>
                            <a:t>&amp;&amp; </a:t>
                          </a:r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[FPS11]</a:t>
                          </a:r>
                          <a:endParaRPr lang="zh-CN" altLang="en-US" sz="2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smtClean="0"/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2200" b="0" smtClean="0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b="0" smtClean="0"/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altLang="zh-CN" sz="2200" b="0" smtClean="0"/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200" b="0" smtClean="0"/>
                                                  <m:t>log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200" b="0" smtClean="0"/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n-US" altLang="zh-CN" sz="2200" b="0" smtClean="0"/>
                                              <m:t>𝑁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 b="0" smtClean="0"/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2200" b="0" smtClean="0"/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200" b="0" smtClean="0"/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2200" b="0" smtClean="0"/>
                                                  <m:t>𝑁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smtClean="0"/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2200" b="0" smtClean="0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b="0" smtClean="0"/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altLang="zh-CN" sz="2200" b="0" smtClean="0"/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200" b="0" smtClean="0"/>
                                                  <m:t>log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200" b="0" smtClean="0"/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n-US" altLang="zh-CN" sz="2200" b="0" smtClean="0"/>
                                              <m:t>𝑁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 b="0" smtClean="0"/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2200" b="0" smtClean="0"/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200" b="0" smtClean="0"/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2200" b="0" smtClean="0"/>
                                                  <m:t>𝑁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  <m:r>
                                      <a:rPr lang="en-US" altLang="zh-CN" sz="2200" b="0" smtClean="0"/>
                                      <m:t>+</m:t>
                                    </m:r>
                                    <m:r>
                                      <a:rPr lang="en-US" altLang="zh-CN" sz="2200" b="0" smtClean="0"/>
                                      <m:t>𝑘</m:t>
                                    </m:r>
                                    <m:func>
                                      <m:funcPr>
                                        <m:ctrlPr>
                                          <a:rPr lang="en-US" altLang="zh-CN" sz="2200" b="0" smtClean="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b="0" smtClean="0"/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200" b="0" smtClean="0"/>
                                          <m:t>𝑁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zh-CN" sz="2200" b="0" smtClean="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b="0" smtClean="0"/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 b="0" smtClean="0"/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2200" b="0" smtClean="0"/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[SSZZ00] </a:t>
                          </a:r>
                          <a:r>
                            <a:rPr lang="en-US" altLang="zh-CN" sz="2200" dirty="0"/>
                            <a:t>&amp;&amp; </a:t>
                          </a:r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[GY20]</a:t>
                          </a:r>
                          <a:endParaRPr lang="zh-CN" altLang="en-US" sz="2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smtClean="0"/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2200" b="0" smtClean="0"/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2200" b="0" smtClean="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b="0" smtClean="0"/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200" b="0" smtClean="0"/>
                                          <m:t>𝑁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zh-CN" sz="2200" b="0" smtClean="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b="0" smtClean="0"/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 b="0" smtClean="0"/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2200" b="0" smtClean="0"/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smtClean="0"/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2200" b="0" smtClean="0"/>
                                    </m:ctrlPr>
                                  </m:dPr>
                                  <m:e>
                                    <m:r>
                                      <a:rPr lang="en-US" altLang="zh-CN" sz="2200" b="0" smtClean="0"/>
                                      <m:t>𝑘</m:t>
                                    </m:r>
                                    <m:func>
                                      <m:funcPr>
                                        <m:ctrlPr>
                                          <a:rPr lang="en-US" altLang="zh-CN" sz="2200" b="0" smtClean="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b="0" smtClean="0"/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200" b="0" smtClean="0"/>
                                          <m:t>𝑁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zh-CN" sz="2200" b="0" smtClean="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b="0" smtClean="0"/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2200" b="0" smtClean="0"/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 b="0" smtClean="0"/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2200" b="0" smtClean="0"/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>
                              <a:solidFill>
                                <a:srgbClr val="FF0000"/>
                              </a:solidFill>
                            </a:rPr>
                            <a:t>Our Results</a:t>
                          </a:r>
                          <a:endParaRPr lang="zh-CN" altLang="en-US" sz="2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smtClean="0">
                                    <a:solidFill>
                                      <a:srgbClr val="FF0000"/>
                                    </a:solidFill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altLang="zh-CN" sz="2200" b="1" smtClean="0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2200" b="1" smtClean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altLang="zh-CN" sz="2200" b="1" smtClean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altLang="zh-CN" sz="2200" b="1" smtClean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smtClean="0">
                                    <a:solidFill>
                                      <a:srgbClr val="FF0000"/>
                                    </a:solidFill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altLang="zh-CN" sz="2200" b="1" smtClean="0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200" b="1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𝒌</m:t>
                                    </m:r>
                                    <m:func>
                                      <m:funcPr>
                                        <m:ctrlPr>
                                          <a:rPr lang="en-US" altLang="zh-CN" sz="2200" b="1" smtClean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altLang="zh-CN" sz="2200" b="1" smtClean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altLang="zh-CN" sz="2200" b="1" smtClean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2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3421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88AB7A9-A7A4-B6B0-A2C4-8AEE5A736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9822"/>
                  </p:ext>
                </p:extLst>
              </p:nvPr>
            </p:nvGraphicFramePr>
            <p:xfrm>
              <a:off x="366091" y="3539321"/>
              <a:ext cx="11459818" cy="31218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30417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325756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4303645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6" t="-4839" r="-138005" b="-315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/>
                            <a:t>Min-wise hash</a:t>
                          </a:r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6431" t="-4839" r="-708" b="-315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60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[Ind01] </a:t>
                          </a:r>
                          <a:r>
                            <a:rPr lang="en-US" altLang="zh-CN" sz="2200" dirty="0"/>
                            <a:t>&amp;&amp; </a:t>
                          </a:r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[FPS11]</a:t>
                          </a:r>
                          <a:endParaRPr lang="zh-CN" altLang="en-US" sz="2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7592" t="-92199" r="-186126" b="-1773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6431" t="-92199" r="-708" b="-177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[SSZZ00] </a:t>
                          </a:r>
                          <a:r>
                            <a:rPr lang="en-US" altLang="zh-CN" sz="2200" dirty="0"/>
                            <a:t>&amp;&amp; </a:t>
                          </a:r>
                          <a:r>
                            <a:rPr lang="en-US" altLang="zh-CN" sz="2200" dirty="0">
                              <a:solidFill>
                                <a:srgbClr val="7030A0"/>
                              </a:solidFill>
                            </a:rPr>
                            <a:t>[GY20]</a:t>
                          </a:r>
                          <a:endParaRPr lang="zh-CN" altLang="en-US" sz="2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7592" t="-218548" r="-18612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6431" t="-218548" r="-708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>
                              <a:solidFill>
                                <a:srgbClr val="FF0000"/>
                              </a:solidFill>
                            </a:rPr>
                            <a:t>Our Results</a:t>
                          </a:r>
                          <a:endParaRPr lang="zh-CN" altLang="en-US" sz="2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7592" t="-318548" r="-186126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6431" t="-318548" r="-708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342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579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3A49A7-0C47-4EB1-B2C3-658214188600}"/>
              </a:ext>
            </a:extLst>
          </p:cNvPr>
          <p:cNvSpPr txBox="1">
            <a:spLocks/>
          </p:cNvSpPr>
          <p:nvPr/>
        </p:nvSpPr>
        <p:spPr>
          <a:xfrm>
            <a:off x="1913960" y="2829128"/>
            <a:ext cx="8364079" cy="19380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i="1" dirty="0" err="1">
                <a:solidFill>
                  <a:schemeClr val="accent1"/>
                </a:solidFill>
                <a:latin typeface="Calibri (Body)"/>
                <a:cs typeface="Times New Roman" panose="02020603050405020304" pitchFamily="18" charset="0"/>
              </a:rPr>
              <a:t>Polynomially</a:t>
            </a:r>
            <a:r>
              <a:rPr lang="en-US" altLang="zh-CN" sz="3600" b="1" i="1" dirty="0">
                <a:solidFill>
                  <a:schemeClr val="accent1"/>
                </a:solidFill>
                <a:latin typeface="Calibri (Body)"/>
                <a:cs typeface="Times New Roman" panose="02020603050405020304" pitchFamily="18" charset="0"/>
              </a:rPr>
              <a:t> Small Error</a:t>
            </a:r>
            <a:br>
              <a:rPr lang="en-US" i="1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</a:br>
            <a:endParaRPr lang="en-US" sz="1600" dirty="0">
              <a:latin typeface="Calibri (Body)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rgbClr val="7030A0"/>
                </a:solidFill>
                <a:latin typeface="+mn-lt"/>
              </a:rPr>
              <a:t>Saks, Srinivasan, Zhou, Zuckerman ’00] </a:t>
            </a:r>
            <a:r>
              <a:rPr lang="en-US" altLang="zh-CN" sz="2000" dirty="0">
                <a:latin typeface="+mn-lt"/>
              </a:rPr>
              <a:t>&amp;&amp;</a:t>
            </a:r>
            <a:r>
              <a:rPr lang="en-US" altLang="zh-CN" sz="2000" dirty="0">
                <a:solidFill>
                  <a:srgbClr val="7030A0"/>
                </a:solidFill>
                <a:latin typeface="+mn-lt"/>
              </a:rPr>
              <a:t> [Gopalan, </a:t>
            </a:r>
            <a:r>
              <a:rPr lang="en-US" altLang="zh-CN" sz="2000" dirty="0" err="1">
                <a:solidFill>
                  <a:srgbClr val="7030A0"/>
                </a:solidFill>
                <a:latin typeface="+mn-lt"/>
              </a:rPr>
              <a:t>Yehudayoff</a:t>
            </a:r>
            <a:r>
              <a:rPr lang="en-US" altLang="zh-CN" sz="2000" dirty="0">
                <a:solidFill>
                  <a:srgbClr val="7030A0"/>
                </a:solidFill>
                <a:latin typeface="+mn-lt"/>
              </a:rPr>
              <a:t> ’20] </a:t>
            </a:r>
            <a:endParaRPr lang="en-US" sz="2000" i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3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019CD-D3CE-796B-ED66-7E8F47B93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1098A-48A3-6F0B-0074-7035F27B7C81}"/>
              </a:ext>
            </a:extLst>
          </p:cNvPr>
          <p:cNvSpPr txBox="1"/>
          <p:nvPr/>
        </p:nvSpPr>
        <p:spPr>
          <a:xfrm>
            <a:off x="540407" y="404984"/>
            <a:ext cx="8909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Hash Family as </a:t>
            </a:r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Pseudorandom Generator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782BB3-338B-CAC4-A4B0-95FDBDAAF536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47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Definition (Pseudorandom Generator)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is an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-PRG for a family of functions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if for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altLang="zh-TW" sz="2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TW" sz="24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altLang="zh-TW" sz="24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4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TW" sz="24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TW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is called the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seed length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↔ </m:t>
                      </m:r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altLang="zh-TW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8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</m:func>
                        </m:sup>
                      </m:sSup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altLang="zh-TW" sz="2800" b="0" dirty="0">
                  <a:solidFill>
                    <a:schemeClr val="accent2"/>
                  </a:solidFill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80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782BB3-338B-CAC4-A4B0-95FDBDAA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473836"/>
              </a:xfrm>
              <a:prstGeom prst="rect">
                <a:avLst/>
              </a:prstGeom>
              <a:blipFill>
                <a:blip r:embed="rId2"/>
                <a:stretch>
                  <a:fillRect l="-888" t="-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0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E3639-D2EC-8651-80C9-25E855C7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B844AE-A0AA-4B18-159C-4E546A9F8104}"/>
              </a:ext>
            </a:extLst>
          </p:cNvPr>
          <p:cNvSpPr txBox="1"/>
          <p:nvPr/>
        </p:nvSpPr>
        <p:spPr>
          <a:xfrm>
            <a:off x="540407" y="404984"/>
            <a:ext cx="10624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Decompose into Sum of C</a:t>
            </a:r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ombinatorial</a:t>
            </a:r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 Rectangles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C20ABF-9DAF-6415-958B-A6409518A067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338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(Combinatorial Rectangle)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→{0, 1}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-combinatorial-rectangle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Note that (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analysis in 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[Indyk ’01]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Saks, Srinivasan, Zhou, Zuckerman ’00]</a:t>
                </a:r>
                <a:r>
                  <a:rPr lang="en-US" altLang="zh-CN" sz="2400" dirty="0"/>
                  <a:t>)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∼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func>
                                    <m:func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\</m:t>
                                          </m:r>
                                          <m:r>
                                            <a:rPr lang="en-US" altLang="zh-TW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C20ABF-9DAF-6415-958B-A6409518A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3383490"/>
              </a:xfrm>
              <a:prstGeom prst="rect">
                <a:avLst/>
              </a:prstGeom>
              <a:blipFill>
                <a:blip r:embed="rId3"/>
                <a:stretch>
                  <a:fillRect l="-888" t="-1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9E8123FC-499C-9803-BC06-EB3901270167}"/>
              </a:ext>
            </a:extLst>
          </p:cNvPr>
          <p:cNvSpPr/>
          <p:nvPr/>
        </p:nvSpPr>
        <p:spPr>
          <a:xfrm rot="16200000">
            <a:off x="8197784" y="2922315"/>
            <a:ext cx="340145" cy="3520242"/>
          </a:xfrm>
          <a:prstGeom prst="leftBrace">
            <a:avLst/>
          </a:prstGeom>
          <a:noFill/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FA6B49B-8931-B5CE-FFA6-3B96A907F868}"/>
                  </a:ext>
                </a:extLst>
              </p:cNvPr>
              <p:cNvSpPr txBox="1"/>
              <p:nvPr/>
            </p:nvSpPr>
            <p:spPr>
              <a:xfrm>
                <a:off x="5528919" y="4852509"/>
                <a:ext cx="5665302" cy="129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500" b="0" i="1" dirty="0">
                  <a:solidFill>
                    <a:schemeClr val="accent4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+1,⋯,</m:t>
                          </m:r>
                          <m:r>
                            <a:rPr lang="en-US" altLang="zh-TW" sz="25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∀</m:t>
                      </m:r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\</m:t>
                      </m:r>
                      <m:r>
                        <a:rPr lang="en-US" altLang="zh-TW" sz="25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TW" sz="2500" b="0" i="1" dirty="0">
                  <a:solidFill>
                    <a:schemeClr val="accent4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5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5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5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altLang="zh-TW" sz="25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TW" sz="25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TW" sz="25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zh-TW" sz="2500" b="0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-</a:t>
                </a:r>
                <a:r>
                  <a:rPr lang="en-US" altLang="zh-TW" sz="2500" dirty="0">
                    <a:solidFill>
                      <a:schemeClr val="accent4"/>
                    </a:solidFill>
                    <a:latin typeface="Calibri (Body)"/>
                    <a:cs typeface="Times New Roman" panose="02020603050405020304" pitchFamily="18" charset="0"/>
                  </a:rPr>
                  <a:t> combinatorial-rectangle</a:t>
                </a:r>
                <a:endParaRPr lang="en-US" altLang="zh-TW" sz="2500" b="0" dirty="0">
                  <a:solidFill>
                    <a:schemeClr val="accent4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FA6B49B-8931-B5CE-FFA6-3B96A907F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19" y="4852509"/>
                <a:ext cx="5665302" cy="1291251"/>
              </a:xfrm>
              <a:prstGeom prst="rect">
                <a:avLst/>
              </a:prstGeom>
              <a:blipFill>
                <a:blip r:embed="rId4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7F7F7F"/>
      </a:dk2>
      <a:lt2>
        <a:srgbClr val="FDF5E7"/>
      </a:lt2>
      <a:accent1>
        <a:srgbClr val="0680C3"/>
      </a:accent1>
      <a:accent2>
        <a:srgbClr val="07A398"/>
      </a:accent2>
      <a:accent3>
        <a:srgbClr val="90C221"/>
      </a:accent3>
      <a:accent4>
        <a:srgbClr val="E62601"/>
      </a:accent4>
      <a:accent5>
        <a:srgbClr val="FBA200"/>
      </a:accent5>
      <a:accent6>
        <a:srgbClr val="57687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11828</TotalTime>
  <Words>2927</Words>
  <Application>Microsoft Office PowerPoint</Application>
  <PresentationFormat>宽屏</PresentationFormat>
  <Paragraphs>542</Paragraphs>
  <Slides>34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Calibri (Body)</vt:lpstr>
      <vt:lpstr>新細明體</vt:lpstr>
      <vt:lpstr>宋体</vt:lpstr>
      <vt:lpstr>幼圆</vt:lpstr>
      <vt:lpstr>Arial</vt:lpstr>
      <vt:lpstr>Calibri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盛唐 黄</cp:lastModifiedBy>
  <cp:revision>1897</cp:revision>
  <dcterms:created xsi:type="dcterms:W3CDTF">2022-04-11T17:10:56Z</dcterms:created>
  <dcterms:modified xsi:type="dcterms:W3CDTF">2025-12-07T16:17:18Z</dcterms:modified>
</cp:coreProperties>
</file>