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477" r:id="rId3"/>
    <p:sldId id="479" r:id="rId4"/>
    <p:sldId id="521" r:id="rId5"/>
    <p:sldId id="522" r:id="rId6"/>
    <p:sldId id="523" r:id="rId7"/>
    <p:sldId id="484" r:id="rId8"/>
    <p:sldId id="505" r:id="rId9"/>
    <p:sldId id="506" r:id="rId10"/>
    <p:sldId id="520" r:id="rId11"/>
    <p:sldId id="497" r:id="rId12"/>
    <p:sldId id="508" r:id="rId13"/>
    <p:sldId id="514" r:id="rId14"/>
    <p:sldId id="515" r:id="rId15"/>
    <p:sldId id="524" r:id="rId16"/>
    <p:sldId id="517" r:id="rId17"/>
    <p:sldId id="257" r:id="rId18"/>
    <p:sldId id="4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ning" id="{C338E8ED-EBBD-4783-B66D-6F83C3A80231}">
          <p14:sldIdLst>
            <p14:sldId id="258"/>
          </p14:sldIdLst>
        </p14:section>
        <p14:section name="Introduction" id="{843626F2-1448-4B04-9958-DF0167E8026D}">
          <p14:sldIdLst>
            <p14:sldId id="477"/>
            <p14:sldId id="479"/>
            <p14:sldId id="521"/>
            <p14:sldId id="522"/>
            <p14:sldId id="523"/>
            <p14:sldId id="484"/>
          </p14:sldIdLst>
        </p14:section>
        <p14:section name="Our Results" id="{D5A473A6-CB6B-4590-A331-A22587C1C984}">
          <p14:sldIdLst>
            <p14:sldId id="505"/>
            <p14:sldId id="506"/>
            <p14:sldId id="520"/>
            <p14:sldId id="497"/>
            <p14:sldId id="508"/>
            <p14:sldId id="514"/>
            <p14:sldId id="515"/>
            <p14:sldId id="524"/>
            <p14:sldId id="517"/>
          </p14:sldIdLst>
        </p14:section>
        <p14:section name="Ending" id="{76A7383D-36D2-42D4-8B8E-31206535C277}">
          <p14:sldIdLst>
            <p14:sldId id="257"/>
            <p14:sldId id="4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398"/>
    <a:srgbClr val="7AA41C"/>
    <a:srgbClr val="FFC000"/>
    <a:srgbClr val="58961A"/>
    <a:srgbClr val="D9D9D9"/>
    <a:srgbClr val="0680C3"/>
    <a:srgbClr val="FFF9EF"/>
    <a:srgbClr val="FFFCF7"/>
    <a:srgbClr val="FFF7EB"/>
    <a:srgbClr val="FFF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2326" autoAdjust="0"/>
  </p:normalViewPr>
  <p:slideViewPr>
    <p:cSldViewPr snapToGrid="0">
      <p:cViewPr varScale="1">
        <p:scale>
          <a:sx n="68" d="100"/>
          <a:sy n="68" d="100"/>
        </p:scale>
        <p:origin x="3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72432-2C87-4F84-8679-40BD9941BAA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945E6-AA04-49C9-83FF-A71B0AD45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02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97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51C38-DC06-1247-34EB-5EC32E8C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43A6B26-1F2B-F0DC-9D90-EF2F13BCC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9A653B4-392A-5C75-0537-44407D3FB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5A20854-3DFC-9036-96A8-F554A5F0A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4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D0F4F-B7B3-2918-32E4-98E91A578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CBF924-D245-E143-1D7B-A176ED9B7D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66E7D09-B09B-9BB4-DDA4-34B1D00F8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2E3837-CFD3-0BD4-8147-493D65BD04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78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D056C-68F1-D7D8-D543-E4D243D28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C0A9904-2527-5AB8-16F0-F437BDFD7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13D2D45-C391-D943-F076-92A513AB5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6BA436-AA43-860E-79DA-CD770000E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6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4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45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C8C4A-2595-C9AE-1188-D90A66015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F6647-6A8E-607B-73BB-D2CA81A10C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A4050-D887-651B-3157-5EFB74E80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28F68-F7BB-D8DD-6DF0-7D4F1B579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3AA1A-6256-6A92-342F-DBB7B4F2C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E56B83-ABCE-07BE-5CEA-841B90DDA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004B32-BCBE-3DE4-D8FC-1AB310B7C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79F04-0A68-29E5-9DB6-ACF0255925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2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B38DD-B895-5B73-909F-B322AE0FC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D51DAB-5809-5D1D-ABBF-9132EF1FB1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518C6E-8C8A-8B97-330E-459FB09B7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6E24B-9FAE-4540-6350-3EDF5BE9C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54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F29E3-0819-F4C1-BFAF-5E66AE70D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E875FC-229F-322B-D7A6-043493B929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32C915-4D90-0D15-DA44-CD676792F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6510E-2E7C-269C-978E-E5372FCEE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6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5BD88-80F8-BFA7-4DF6-DA04B49F0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DE46FA9-CD4B-8E1F-C854-2AD868F52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0333EF-6276-BA0B-F242-E16939992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215523-1BF4-7DED-E2EF-3A2802FBBB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0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3F490-758B-7080-26D4-BB6A7E7A6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77B00D-8CDB-C04C-10AB-C7C07D775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4A9FBA-BEF8-D28F-CF6A-07BFF97CF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FA020E-A121-E5F2-544E-DD6774BFE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46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EF07-E5FD-98D3-F96C-9BEE7052A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76FC1B2-4F42-3121-2616-7E589C92D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F0C3EB7-5A88-7D63-46E0-6570A0AF0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04299D-0CB0-BFE5-6BC5-DE426E5884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945E6-AA04-49C9-83FF-A71B0AD45F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0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52B50-CE5F-4EF6-939A-E2C9BB511F56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4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FF63-C8F5-4841-95EC-45F36E16C3D8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2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CEA8-F592-4BA0-8C7B-61DE877B22CF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9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1CAC4-3C38-0EDC-3FDA-56956990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A198E-799A-44E9-9ECB-BAB6187D599B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10527-CE56-8C3D-0139-802A3451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3E16A-C6A0-BD07-BA76-188AE065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35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AD0B19-86EF-422E-9AAC-6BF163056A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67086" y="3141167"/>
            <a:ext cx="7024915" cy="3716831"/>
          </a:xfrm>
          <a:custGeom>
            <a:avLst/>
            <a:gdLst>
              <a:gd name="connsiteX0" fmla="*/ 2670557 w 7600951"/>
              <a:gd name="connsiteY0" fmla="*/ 1022 h 4021606"/>
              <a:gd name="connsiteX1" fmla="*/ 6508863 w 7600951"/>
              <a:gd name="connsiteY1" fmla="*/ 1432235 h 4021606"/>
              <a:gd name="connsiteX2" fmla="*/ 7550870 w 7600951"/>
              <a:gd name="connsiteY2" fmla="*/ 1391891 h 4021606"/>
              <a:gd name="connsiteX3" fmla="*/ 7600951 w 7600951"/>
              <a:gd name="connsiteY3" fmla="*/ 1374564 h 4021606"/>
              <a:gd name="connsiteX4" fmla="*/ 7600951 w 7600951"/>
              <a:gd name="connsiteY4" fmla="*/ 4021606 h 4021606"/>
              <a:gd name="connsiteX5" fmla="*/ 0 w 7600951"/>
              <a:gd name="connsiteY5" fmla="*/ 4021606 h 4021606"/>
              <a:gd name="connsiteX6" fmla="*/ 1556 w 7600951"/>
              <a:gd name="connsiteY6" fmla="*/ 3982542 h 4021606"/>
              <a:gd name="connsiteX7" fmla="*/ 6118 w 7600951"/>
              <a:gd name="connsiteY7" fmla="*/ 3245483 h 4021606"/>
              <a:gd name="connsiteX8" fmla="*/ 1898571 w 7600951"/>
              <a:gd name="connsiteY8" fmla="*/ 167073 h 4021606"/>
              <a:gd name="connsiteX9" fmla="*/ 2670557 w 7600951"/>
              <a:gd name="connsiteY9" fmla="*/ 1022 h 402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00951" h="4021606">
                <a:moveTo>
                  <a:pt x="2670557" y="1022"/>
                </a:moveTo>
                <a:cubicBezTo>
                  <a:pt x="4077416" y="-40126"/>
                  <a:pt x="5543114" y="1174037"/>
                  <a:pt x="6508863" y="1432235"/>
                </a:cubicBezTo>
                <a:cubicBezTo>
                  <a:pt x="6830780" y="1519586"/>
                  <a:pt x="7185521" y="1507222"/>
                  <a:pt x="7550870" y="1391891"/>
                </a:cubicBezTo>
                <a:lnTo>
                  <a:pt x="7600951" y="1374564"/>
                </a:lnTo>
                <a:lnTo>
                  <a:pt x="7600951" y="4021606"/>
                </a:lnTo>
                <a:lnTo>
                  <a:pt x="0" y="4021606"/>
                </a:lnTo>
                <a:lnTo>
                  <a:pt x="1556" y="3982542"/>
                </a:lnTo>
                <a:cubicBezTo>
                  <a:pt x="3838" y="3900899"/>
                  <a:pt x="6118" y="3704503"/>
                  <a:pt x="6118" y="3245483"/>
                </a:cubicBezTo>
                <a:cubicBezTo>
                  <a:pt x="6118" y="2327441"/>
                  <a:pt x="284285" y="852179"/>
                  <a:pt x="1898571" y="167073"/>
                </a:cubicBezTo>
                <a:cubicBezTo>
                  <a:pt x="2151516" y="59311"/>
                  <a:pt x="2410028" y="8642"/>
                  <a:pt x="2670557" y="102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6C3DF-D301-B185-F865-18E63E3D44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456A8BD-0332-4D29-8FDB-769C585CFE3C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7E6EE-D6E7-AD96-4186-9B76128418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C775B-90F2-C182-9918-2F5F31C3B2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24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638C4-3AC4-4951-832F-D409D8664C0C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5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86F-0EEA-42A7-B96E-53BB5349C7B3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FADE-2AF0-4925-B816-16F9F3C4B046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7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E15F-C381-47BB-BD1D-C568826224F1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2370-E1EC-4833-86E0-E3DF3FC65F0C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5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5B1EC-6128-4C17-A1BA-30D5D977F0E2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8318-4A5D-4FED-AB5E-7CABD96039F4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9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14761-89CC-4D6E-AF0B-78DE0B64BBF9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2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3F69-2029-41E1-8A0C-3B90300F1668}" type="datetime1">
              <a:rPr lang="en-US" altLang="zh-TW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5FA8-C345-48F7-B1D1-E3F37A7C9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5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1" Type="http://schemas.openxmlformats.org/officeDocument/2006/relationships/image" Target="../media/image69.png"/><Relationship Id="rId7" Type="http://schemas.openxmlformats.org/officeDocument/2006/relationships/image" Target="../media/image511.png"/><Relationship Id="rId2" Type="http://schemas.openxmlformats.org/officeDocument/2006/relationships/notesSlide" Target="../notesSlides/notesSlide8.xml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22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38.png"/><Relationship Id="rId7" Type="http://schemas.openxmlformats.org/officeDocument/2006/relationships/image" Target="../media/image9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image" Target="../media/image960.png"/><Relationship Id="rId5" Type="http://schemas.openxmlformats.org/officeDocument/2006/relationships/image" Target="../media/image95.png"/><Relationship Id="rId10" Type="http://schemas.openxmlformats.org/officeDocument/2006/relationships/image" Target="../media/image510.png"/><Relationship Id="rId4" Type="http://schemas.openxmlformats.org/officeDocument/2006/relationships/image" Target="../media/image91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770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820.png"/><Relationship Id="rId31" Type="http://schemas.openxmlformats.org/officeDocument/2006/relationships/image" Target="../media/image79.png"/><Relationship Id="rId27" Type="http://schemas.openxmlformats.org/officeDocument/2006/relationships/image" Target="../media/image77.png"/><Relationship Id="rId30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27" Type="http://schemas.openxmlformats.org/officeDocument/2006/relationships/image" Target="../media/image9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7.png"/><Relationship Id="rId5" Type="http://schemas.openxmlformats.org/officeDocument/2006/relationships/image" Target="../media/image20.png"/><Relationship Id="rId10" Type="http://schemas.openxmlformats.org/officeDocument/2006/relationships/image" Target="../media/image46.png"/><Relationship Id="rId4" Type="http://schemas.openxmlformats.org/officeDocument/2006/relationships/image" Target="../media/image48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1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7.png"/><Relationship Id="rId5" Type="http://schemas.openxmlformats.org/officeDocument/2006/relationships/image" Target="../media/image20.png"/><Relationship Id="rId10" Type="http://schemas.openxmlformats.org/officeDocument/2006/relationships/image" Target="../media/image46.png"/><Relationship Id="rId4" Type="http://schemas.openxmlformats.org/officeDocument/2006/relationships/image" Target="../media/image80.png"/><Relationship Id="rId9" Type="http://schemas.openxmlformats.org/officeDocument/2006/relationships/image" Target="../media/image24.png"/><Relationship Id="rId1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7265" y="910454"/>
            <a:ext cx="11749461" cy="14029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latin typeface="Calibri (Body)"/>
                <a:cs typeface="Times New Roman" panose="02020603050405020304" pitchFamily="18" charset="0"/>
              </a:rPr>
              <a:t>Explicit Min-wise Hash Families with Optimal Size</a:t>
            </a:r>
            <a:endParaRPr lang="en-US" b="1" dirty="0"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F74C0353-887D-59AB-4350-DF315ADF52B7}"/>
              </a:ext>
            </a:extLst>
          </p:cNvPr>
          <p:cNvSpPr txBox="1"/>
          <p:nvPr/>
        </p:nvSpPr>
        <p:spPr>
          <a:xfrm>
            <a:off x="4615546" y="1775452"/>
            <a:ext cx="27227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600" dirty="0" err="1">
                <a:latin typeface="Calibri (Body)"/>
              </a:rPr>
              <a:t>Shengtang</a:t>
            </a:r>
            <a:r>
              <a:rPr lang="en-US" altLang="zh-TW" sz="2600" dirty="0">
                <a:latin typeface="Calibri (Body)"/>
              </a:rPr>
              <a:t> Huang*</a:t>
            </a:r>
            <a:endParaRPr lang="en-US" altLang="zh-CN" sz="2600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B79C2D15-4807-1F1E-E6BA-0065A3C186C5}"/>
              </a:ext>
            </a:extLst>
          </p:cNvPr>
          <p:cNvSpPr txBox="1"/>
          <p:nvPr/>
        </p:nvSpPr>
        <p:spPr>
          <a:xfrm>
            <a:off x="1475775" y="1775453"/>
            <a:ext cx="16260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600" b="0" i="0" dirty="0">
                <a:effectLst/>
                <a:latin typeface="Calibri (Body)"/>
              </a:rPr>
              <a:t>Xue Chen*</a:t>
            </a:r>
            <a:endParaRPr lang="en-US" sz="2600" dirty="0"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49A56CB-E9D1-393F-1444-2665F6EFF988}"/>
              </a:ext>
            </a:extLst>
          </p:cNvPr>
          <p:cNvSpPr txBox="1"/>
          <p:nvPr/>
        </p:nvSpPr>
        <p:spPr>
          <a:xfrm>
            <a:off x="9374691" y="1775451"/>
            <a:ext cx="106792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600" b="0" i="0" dirty="0">
                <a:effectLst/>
                <a:latin typeface="Calibri (Body)"/>
              </a:rPr>
              <a:t>Xin Li</a:t>
            </a:r>
            <a:r>
              <a:rPr lang="en-US" altLang="zh-TW" sz="2600" dirty="0">
                <a:latin typeface="Calibri (Body)"/>
              </a:rPr>
              <a:t>†</a:t>
            </a:r>
            <a:endParaRPr lang="en-US" sz="2600" dirty="0">
              <a:latin typeface="Calibri (Body)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345581C-36DE-31EB-E41E-830761557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640" y="2250044"/>
            <a:ext cx="2998363" cy="26901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24BD6D0-236F-B012-C720-9D9538B3373B}"/>
              </a:ext>
            </a:extLst>
          </p:cNvPr>
          <p:cNvPicPr>
            <a:picLocks/>
          </p:cNvPicPr>
          <p:nvPr/>
        </p:nvPicPr>
        <p:blipFill>
          <a:blip r:embed="rId4"/>
          <a:srcRect b="20802"/>
          <a:stretch>
            <a:fillRect/>
          </a:stretch>
        </p:blipFill>
        <p:spPr>
          <a:xfrm>
            <a:off x="911525" y="2250044"/>
            <a:ext cx="2651990" cy="26901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686D3B7-064C-8AD4-DE43-2E7CEFD99ED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981" t="11512"/>
          <a:stretch>
            <a:fillRect/>
          </a:stretch>
        </p:blipFill>
        <p:spPr>
          <a:xfrm rot="5400000">
            <a:off x="4627951" y="2263071"/>
            <a:ext cx="2678042" cy="26519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BD1A4A-9357-4311-62EF-95998258449D}"/>
              </a:ext>
            </a:extLst>
          </p:cNvPr>
          <p:cNvSpPr txBox="1"/>
          <p:nvPr/>
        </p:nvSpPr>
        <p:spPr>
          <a:xfrm>
            <a:off x="2909291" y="5118314"/>
            <a:ext cx="6115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0" i="0" dirty="0">
                <a:effectLst/>
                <a:latin typeface="Calibri (Body)"/>
              </a:rPr>
              <a:t>* University of Science and Technology of China</a:t>
            </a:r>
          </a:p>
          <a:p>
            <a:pPr algn="ctr"/>
            <a:r>
              <a:rPr lang="en-US" altLang="zh-CN" sz="2400" dirty="0">
                <a:latin typeface="Calibri (Body)"/>
                <a:cs typeface="Arial" panose="020B0604020202020204" pitchFamily="34" charset="0"/>
              </a:rPr>
              <a:t>† Johns Hopkins University</a:t>
            </a:r>
            <a:endParaRPr lang="en-US" sz="2400" dirty="0">
              <a:latin typeface="Calibri (Body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19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D588A-20DB-01AE-D3D8-E6FD690D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1ECE8C-44F8-5F46-9837-1A46225BEDDA}"/>
                  </a:ext>
                </a:extLst>
              </p:cNvPr>
              <p:cNvSpPr txBox="1"/>
              <p:nvPr/>
            </p:nvSpPr>
            <p:spPr>
              <a:xfrm>
                <a:off x="290516" y="1441387"/>
                <a:ext cx="11803993" cy="55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accent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3666296-1D8E-4C3A-79FE-9F1C09839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6" y="1441387"/>
                <a:ext cx="11803993" cy="553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D1B759E7-121E-9AF3-E5F2-7C6C15366D53}"/>
              </a:ext>
            </a:extLst>
          </p:cNvPr>
          <p:cNvSpPr/>
          <p:nvPr/>
        </p:nvSpPr>
        <p:spPr>
          <a:xfrm rot="16200000">
            <a:off x="1681753" y="992512"/>
            <a:ext cx="233611" cy="2205630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CB40E261-5B1E-A7EF-8925-F77FEAE5A395}"/>
                  </a:ext>
                </a:extLst>
              </p:cNvPr>
              <p:cNvSpPr txBox="1"/>
              <p:nvPr/>
            </p:nvSpPr>
            <p:spPr>
              <a:xfrm>
                <a:off x="-368167" y="2176670"/>
                <a:ext cx="4353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4802E370-B2E3-5A88-0332-C99BDCCEC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8167" y="2176670"/>
                <a:ext cx="4353338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大括号 7">
            <a:extLst>
              <a:ext uri="{FF2B5EF4-FFF2-40B4-BE49-F238E27FC236}">
                <a16:creationId xmlns:a16="http://schemas.microsoft.com/office/drawing/2014/main" id="{52071052-1218-7C3D-FA99-C2CC894D3BB8}"/>
              </a:ext>
            </a:extLst>
          </p:cNvPr>
          <p:cNvSpPr/>
          <p:nvPr/>
        </p:nvSpPr>
        <p:spPr>
          <a:xfrm rot="16200000">
            <a:off x="10483912" y="988615"/>
            <a:ext cx="241403" cy="2205631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DFFB28C4-BC1A-3013-768E-5B117D34565B}"/>
                  </a:ext>
                </a:extLst>
              </p:cNvPr>
              <p:cNvSpPr txBox="1"/>
              <p:nvPr/>
            </p:nvSpPr>
            <p:spPr>
              <a:xfrm>
                <a:off x="8495053" y="2161281"/>
                <a:ext cx="435333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Event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8FE089FC-C58F-CAD0-C4D4-F31571135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053" y="2161281"/>
                <a:ext cx="4353338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>
            <a:extLst>
              <a:ext uri="{FF2B5EF4-FFF2-40B4-BE49-F238E27FC236}">
                <a16:creationId xmlns:a16="http://schemas.microsoft.com/office/drawing/2014/main" id="{B642D37D-0258-A50B-4D55-E6B178157B2B}"/>
              </a:ext>
            </a:extLst>
          </p:cNvPr>
          <p:cNvSpPr/>
          <p:nvPr/>
        </p:nvSpPr>
        <p:spPr>
          <a:xfrm rot="16200000">
            <a:off x="6072397" y="106940"/>
            <a:ext cx="241402" cy="3993495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B916C374-970F-EC32-17CE-6E0B1F19AB92}"/>
                  </a:ext>
                </a:extLst>
              </p:cNvPr>
              <p:cNvSpPr txBox="1"/>
              <p:nvPr/>
            </p:nvSpPr>
            <p:spPr>
              <a:xfrm>
                <a:off x="4012517" y="2181135"/>
                <a:ext cx="4353338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B9F80A67-3191-3A3C-0D30-9DD9F35BF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517" y="2181135"/>
                <a:ext cx="4353338" cy="491417"/>
              </a:xfrm>
              <a:prstGeom prst="rect">
                <a:avLst/>
              </a:prstGeom>
              <a:blipFill>
                <a:blip r:embed="rId6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879FB287-3EFF-8B76-BB26-449171E03070}"/>
                  </a:ext>
                </a:extLst>
              </p:cNvPr>
              <p:cNvSpPr txBox="1"/>
              <p:nvPr/>
            </p:nvSpPr>
            <p:spPr>
              <a:xfrm>
                <a:off x="0" y="2601162"/>
                <a:ext cx="2571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zh-TW" sz="2200" b="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b="0" dirty="0" err="1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i.i.d.</a:t>
                </a:r>
                <a:r>
                  <a:rPr lang="en-US" altLang="zh-TW" sz="2200" b="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zh-TW" altLang="en-US" sz="2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200" b="0" dirty="0">
                  <a:solidFill>
                    <a:schemeClr val="accent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C84DA4A4-6773-E3D2-8CD8-2DED92ECE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01162"/>
                <a:ext cx="2571054" cy="430887"/>
              </a:xfrm>
              <a:prstGeom prst="rect">
                <a:avLst/>
              </a:prstGeom>
              <a:blipFill>
                <a:blip r:embed="rId7"/>
                <a:stretch>
                  <a:fillRect t="-10000" r="-948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F2110BF7-98F0-A71E-2701-B96496676816}"/>
                  </a:ext>
                </a:extLst>
              </p:cNvPr>
              <p:cNvSpPr txBox="1"/>
              <p:nvPr/>
            </p:nvSpPr>
            <p:spPr>
              <a:xfrm>
                <a:off x="194003" y="3255019"/>
                <a:ext cx="11803993" cy="56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accent2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F2110BF7-98F0-A71E-2701-B9649667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3" y="3255019"/>
                <a:ext cx="11803993" cy="56663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48BADE89-DBDD-21C2-3E56-3AEEEAF07924}"/>
                  </a:ext>
                </a:extLst>
              </p:cNvPr>
              <p:cNvSpPr txBox="1"/>
              <p:nvPr/>
            </p:nvSpPr>
            <p:spPr>
              <a:xfrm>
                <a:off x="0" y="3894955"/>
                <a:ext cx="2971800" cy="431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200" b="0" dirty="0">
                    <a:solidFill>
                      <a:schemeClr val="accent2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200" dirty="0">
                    <a:solidFill>
                      <a:schemeClr val="accent2"/>
                    </a:solidFill>
                    <a:latin typeface="Calibri (Body)"/>
                    <a:cs typeface="Times New Roman" panose="02020603050405020304" pitchFamily="18" charset="0"/>
                  </a:rPr>
                  <a:t>are correlated</a:t>
                </a:r>
                <a:endParaRPr lang="en-US" altLang="zh-TW" sz="2200" b="0" dirty="0">
                  <a:solidFill>
                    <a:schemeClr val="accent2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48BADE89-DBDD-21C2-3E56-3AEEEAF07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94955"/>
                <a:ext cx="2971800" cy="431465"/>
              </a:xfrm>
              <a:prstGeom prst="rect">
                <a:avLst/>
              </a:prstGeom>
              <a:blipFill>
                <a:blip r:embed="rId21"/>
                <a:stretch>
                  <a:fillRect t="-9859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9F941215-4FE7-4C94-F0CF-317E4345A61B}"/>
                  </a:ext>
                </a:extLst>
              </p:cNvPr>
              <p:cNvSpPr txBox="1"/>
              <p:nvPr/>
            </p:nvSpPr>
            <p:spPr>
              <a:xfrm rot="5400000">
                <a:off x="5728878" y="2605394"/>
                <a:ext cx="7342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40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9F941215-4FE7-4C94-F0CF-317E4345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8878" y="2605394"/>
                <a:ext cx="734241" cy="7078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1">
            <a:extLst>
              <a:ext uri="{FF2B5EF4-FFF2-40B4-BE49-F238E27FC236}">
                <a16:creationId xmlns:a16="http://schemas.microsoft.com/office/drawing/2014/main" id="{AB8CCFB1-DA48-7F33-BAE1-D93F880EF0A0}"/>
              </a:ext>
            </a:extLst>
          </p:cNvPr>
          <p:cNvSpPr txBox="1"/>
          <p:nvPr/>
        </p:nvSpPr>
        <p:spPr>
          <a:xfrm>
            <a:off x="540407" y="404984"/>
            <a:ext cx="4421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Recycle Randomness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7E0CB-5D7C-81C6-4BFF-85C73AE22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5A4952-7DDE-F165-AF46-9BE56CB8C98F}"/>
              </a:ext>
            </a:extLst>
          </p:cNvPr>
          <p:cNvSpPr txBox="1"/>
          <p:nvPr/>
        </p:nvSpPr>
        <p:spPr>
          <a:xfrm>
            <a:off x="540407" y="404984"/>
            <a:ext cx="9107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Nisan-Zuckerman Pseudorandom Generator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C00A08-C69B-F695-AAFE-B69C25A277EC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2789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Definition (Extractor)</a:t>
                </a:r>
                <a:endParaRPr lang="en-US" altLang="zh-TW" sz="2400" b="0" i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: </m:t>
                    </m:r>
                    <m:r>
                      <m:rPr>
                        <m:lit/>
                      </m:rP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0, 1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{0, 1}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{0, 1}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TW" sz="2400" b="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is a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-extractor, if for any random source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over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0, 1</m:t>
                    </m:r>
                    <m:sSup>
                      <m:sSup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with min-entropy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 it holds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-close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Nisan-Zuckerman PRG: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NZPRG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,…,</m:t>
                          </m:r>
                          <m:r>
                            <m:rPr>
                              <m:nor/>
                            </m:rPr>
                            <a:rPr lang="en-US" altLang="zh-TW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  <m: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TW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C00A08-C69B-F695-AAFE-B69C25A27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2789290"/>
              </a:xfrm>
              <a:prstGeom prst="rect">
                <a:avLst/>
              </a:prstGeom>
              <a:blipFill>
                <a:blip r:embed="rId2"/>
                <a:stretch>
                  <a:fillRect l="-888" t="-1747" r="-832" b="-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3C37068D-0E3C-2036-2E5A-067497AB4F8E}"/>
                  </a:ext>
                </a:extLst>
              </p:cNvPr>
              <p:cNvSpPr txBox="1"/>
              <p:nvPr/>
            </p:nvSpPr>
            <p:spPr>
              <a:xfrm>
                <a:off x="194003" y="4369722"/>
                <a:ext cx="11803993" cy="56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accent2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3C37068D-0E3C-2036-2E5A-067497AB4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3" y="4369722"/>
                <a:ext cx="11803993" cy="566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491F2076-37EF-E82B-5E92-44C1DA1016B5}"/>
                  </a:ext>
                </a:extLst>
              </p:cNvPr>
              <p:cNvSpPr txBox="1"/>
              <p:nvPr/>
            </p:nvSpPr>
            <p:spPr>
              <a:xfrm>
                <a:off x="3823869" y="5641263"/>
                <a:ext cx="4480044" cy="1140762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2">
                <a:extLst>
                  <a:ext uri="{FF2B5EF4-FFF2-40B4-BE49-F238E27FC236}">
                    <a16:creationId xmlns:a16="http://schemas.microsoft.com/office/drawing/2014/main" id="{491F2076-37EF-E82B-5E92-44C1DA101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869" y="5641263"/>
                <a:ext cx="4480044" cy="1140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左大括号 5">
            <a:extLst>
              <a:ext uri="{FF2B5EF4-FFF2-40B4-BE49-F238E27FC236}">
                <a16:creationId xmlns:a16="http://schemas.microsoft.com/office/drawing/2014/main" id="{4D1E262C-5FA1-D044-7D7E-CFCCB966DA1A}"/>
              </a:ext>
            </a:extLst>
          </p:cNvPr>
          <p:cNvSpPr/>
          <p:nvPr/>
        </p:nvSpPr>
        <p:spPr>
          <a:xfrm rot="16200000">
            <a:off x="1562485" y="3904673"/>
            <a:ext cx="233611" cy="2205630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69027F9B-D4D9-D196-3635-42902E1E81F3}"/>
                  </a:ext>
                </a:extLst>
              </p:cNvPr>
              <p:cNvSpPr txBox="1"/>
              <p:nvPr/>
            </p:nvSpPr>
            <p:spPr>
              <a:xfrm>
                <a:off x="-487435" y="5088831"/>
                <a:ext cx="4353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69027F9B-D4D9-D196-3635-42902E1E8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435" y="5088831"/>
                <a:ext cx="435333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大括号 7">
            <a:extLst>
              <a:ext uri="{FF2B5EF4-FFF2-40B4-BE49-F238E27FC236}">
                <a16:creationId xmlns:a16="http://schemas.microsoft.com/office/drawing/2014/main" id="{AC7BED19-0388-1752-444D-A8B43D7A7511}"/>
              </a:ext>
            </a:extLst>
          </p:cNvPr>
          <p:cNvSpPr/>
          <p:nvPr/>
        </p:nvSpPr>
        <p:spPr>
          <a:xfrm rot="16200000">
            <a:off x="10431832" y="3952855"/>
            <a:ext cx="253660" cy="2113727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8B37A204-F6EC-F59D-C6CA-BCDE1FCFD84E}"/>
                  </a:ext>
                </a:extLst>
              </p:cNvPr>
              <p:cNvSpPr txBox="1"/>
              <p:nvPr/>
            </p:nvSpPr>
            <p:spPr>
              <a:xfrm>
                <a:off x="8475175" y="5073442"/>
                <a:ext cx="435333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Event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8B37A204-F6EC-F59D-C6CA-BCDE1FCFD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175" y="5073442"/>
                <a:ext cx="4353338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号 9">
            <a:extLst>
              <a:ext uri="{FF2B5EF4-FFF2-40B4-BE49-F238E27FC236}">
                <a16:creationId xmlns:a16="http://schemas.microsoft.com/office/drawing/2014/main" id="{56A59593-4266-7D1A-564B-B25B8ECEA986}"/>
              </a:ext>
            </a:extLst>
          </p:cNvPr>
          <p:cNvSpPr/>
          <p:nvPr/>
        </p:nvSpPr>
        <p:spPr>
          <a:xfrm rot="16200000">
            <a:off x="5980481" y="2927184"/>
            <a:ext cx="241402" cy="4177329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0D30DCB3-D19F-028F-409D-3F2F27163C9A}"/>
                  </a:ext>
                </a:extLst>
              </p:cNvPr>
              <p:cNvSpPr txBox="1"/>
              <p:nvPr/>
            </p:nvSpPr>
            <p:spPr>
              <a:xfrm>
                <a:off x="4002578" y="5093296"/>
                <a:ext cx="4353338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0D30DCB3-D19F-028F-409D-3F2F27163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78" y="5093296"/>
                <a:ext cx="4353338" cy="491417"/>
              </a:xfrm>
              <a:prstGeom prst="rect">
                <a:avLst/>
              </a:prstGeom>
              <a:blipFill>
                <a:blip r:embed="rId7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5E9A4-DACB-7564-28F4-3DF603D8B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76BB11-16A8-EAB2-D916-FAE87D539B25}"/>
              </a:ext>
            </a:extLst>
          </p:cNvPr>
          <p:cNvSpPr txBox="1"/>
          <p:nvPr/>
        </p:nvSpPr>
        <p:spPr>
          <a:xfrm>
            <a:off x="540407" y="404984"/>
            <a:ext cx="8986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One bin is S</a:t>
            </a:r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ensitive to Multiplicative Error</a:t>
            </a:r>
            <a:endParaRPr lang="en-US" sz="3200" b="1" spc="300" dirty="0"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9FDB470B-BC75-E5B0-C2A4-FBEEFD79CB77}"/>
                  </a:ext>
                </a:extLst>
              </p:cNvPr>
              <p:cNvSpPr txBox="1"/>
              <p:nvPr/>
            </p:nvSpPr>
            <p:spPr>
              <a:xfrm>
                <a:off x="2731455" y="1521018"/>
                <a:ext cx="6432019" cy="613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9FDB470B-BC75-E5B0-C2A4-FBEEFD79C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455" y="1521018"/>
                <a:ext cx="6432019" cy="613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75570FAD-6E09-CAF7-69D6-62FE392BC090}"/>
                  </a:ext>
                </a:extLst>
              </p:cNvPr>
              <p:cNvSpPr txBox="1"/>
              <p:nvPr/>
            </p:nvSpPr>
            <p:spPr>
              <a:xfrm>
                <a:off x="8357693" y="2072163"/>
                <a:ext cx="2255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→[ℓ]</m:t>
                      </m:r>
                    </m:oMath>
                  </m:oMathPara>
                </a14:m>
                <a:endParaRPr lang="en-US" altLang="zh-TW" sz="26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75570FAD-6E09-CAF7-69D6-62FE392BC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7693" y="2072163"/>
                <a:ext cx="225580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3CA9B9DF-0962-369C-EC61-F2652E892C2D}"/>
                  </a:ext>
                </a:extLst>
              </p:cNvPr>
              <p:cNvSpPr txBox="1"/>
              <p:nvPr/>
            </p:nvSpPr>
            <p:spPr>
              <a:xfrm>
                <a:off x="-48041" y="2642528"/>
                <a:ext cx="12288078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TW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3CA9B9DF-0962-369C-EC61-F2652E892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041" y="2642528"/>
                <a:ext cx="12288078" cy="524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">
                <a:extLst>
                  <a:ext uri="{FF2B5EF4-FFF2-40B4-BE49-F238E27FC236}">
                    <a16:creationId xmlns:a16="http://schemas.microsoft.com/office/drawing/2014/main" id="{23636723-456D-106A-6157-91D90493EFD3}"/>
                  </a:ext>
                </a:extLst>
              </p:cNvPr>
              <p:cNvSpPr txBox="1"/>
              <p:nvPr/>
            </p:nvSpPr>
            <p:spPr>
              <a:xfrm>
                <a:off x="8225229" y="2747762"/>
                <a:ext cx="4109232" cy="909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6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  <m:sup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6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a:rPr lang="en-US" altLang="zh-TW" sz="26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altLang="zh-TW" sz="2600" b="0" dirty="0">
                    <a:solidFill>
                      <a:srgbClr val="07A398"/>
                    </a:solidFill>
                    <a:latin typeface="Calibri (Body)"/>
                    <a:cs typeface="Times New Roman" panose="020206030504050203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6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NZPRG</m:t>
                    </m:r>
                  </m:oMath>
                </a14:m>
                <a:r>
                  <a:rPr lang="en-US" altLang="zh-TW" sz="2600" b="0" dirty="0">
                    <a:solidFill>
                      <a:srgbClr val="07A398"/>
                    </a:solidFill>
                    <a:latin typeface="Calibri (Body)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6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ExtErr</m:t>
                    </m:r>
                    <m:r>
                      <a:rPr lang="en-US" altLang="zh-TW" sz="26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  <m:r>
                          <a:rPr lang="en-US" altLang="zh-TW" sz="26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(1)</m:t>
                        </m:r>
                      </m:sup>
                    </m:sSup>
                  </m:oMath>
                </a14:m>
                <a:endParaRPr lang="en-US" altLang="zh-TW" sz="26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2">
                <a:extLst>
                  <a:ext uri="{FF2B5EF4-FFF2-40B4-BE49-F238E27FC236}">
                    <a16:creationId xmlns:a16="http://schemas.microsoft.com/office/drawing/2014/main" id="{23636723-456D-106A-6157-91D90493E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29" y="2747762"/>
                <a:ext cx="4109232" cy="909864"/>
              </a:xfrm>
              <a:prstGeom prst="rect">
                <a:avLst/>
              </a:prstGeom>
              <a:blipFill>
                <a:blip r:embed="rId5"/>
                <a:stretch>
                  <a:fillRect t="-6040" b="-167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294B4DF0-DE42-19B6-C79A-E3BE8DA4CBAB}"/>
                  </a:ext>
                </a:extLst>
              </p:cNvPr>
              <p:cNvSpPr txBox="1"/>
              <p:nvPr/>
            </p:nvSpPr>
            <p:spPr>
              <a:xfrm>
                <a:off x="8225229" y="940943"/>
                <a:ext cx="2862620" cy="5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rgbClr val="7AA41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b="0" i="1" smtClean="0">
                                  <a:solidFill>
                                    <a:srgbClr val="7AA41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  <m:sup>
                          <m:r>
                            <a:rPr lang="en-US" altLang="zh-TW" sz="26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TW" sz="26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rgbClr val="7AA41C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294B4DF0-DE42-19B6-C79A-E3BE8DA4C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229" y="940943"/>
                <a:ext cx="2862620" cy="5491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1A417CF7-1595-C9D4-FD2B-F2DB590BBAD1}"/>
                  </a:ext>
                </a:extLst>
              </p:cNvPr>
              <p:cNvSpPr txBox="1"/>
              <p:nvPr/>
            </p:nvSpPr>
            <p:spPr>
              <a:xfrm>
                <a:off x="205200" y="2669017"/>
                <a:ext cx="3883394" cy="2063385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CN" sz="24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CN" sz="24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4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NZPRG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4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zh-CN" alt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𝒢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CN" alt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40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altLang="zh-CN" sz="24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1A417CF7-1595-C9D4-FD2B-F2DB590BB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00" y="2669017"/>
                <a:ext cx="3883394" cy="20633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6D552A7A-603C-596E-4360-DAD8F9CDDBF4}"/>
                  </a:ext>
                </a:extLst>
              </p:cNvPr>
              <p:cNvSpPr txBox="1"/>
              <p:nvPr/>
            </p:nvSpPr>
            <p:spPr>
              <a:xfrm>
                <a:off x="83377" y="4843870"/>
                <a:ext cx="11728174" cy="55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m:rPr>
                              <m:nor/>
                            </m:rPr>
                            <a:rPr lang="en-US" altLang="zh-TW" sz="2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m:rPr>
                              <m:nor/>
                            </m:rPr>
                            <a:rPr lang="en-US" altLang="zh-TW" sz="2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ℓ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</m:d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m:rPr>
                              <m:nor/>
                            </m:rPr>
                            <a:rPr lang="en-US" altLang="zh-TW" sz="2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6D552A7A-603C-596E-4360-DAD8F9CDD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7" y="4843870"/>
                <a:ext cx="11728174" cy="5532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E5567196-6C1B-BDF7-998A-BE2465058649}"/>
                  </a:ext>
                </a:extLst>
              </p:cNvPr>
              <p:cNvSpPr txBox="1"/>
              <p:nvPr/>
            </p:nvSpPr>
            <p:spPr>
              <a:xfrm rot="5400000">
                <a:off x="5728879" y="2039464"/>
                <a:ext cx="7342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altLang="zh-TW" sz="40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E5567196-6C1B-BDF7-998A-BE2465058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8879" y="2039464"/>
                <a:ext cx="73424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4407AD21-7A12-B300-B540-C26552799941}"/>
                  </a:ext>
                </a:extLst>
              </p:cNvPr>
              <p:cNvSpPr txBox="1"/>
              <p:nvPr/>
            </p:nvSpPr>
            <p:spPr>
              <a:xfrm rot="5400000">
                <a:off x="5728879" y="3109750"/>
                <a:ext cx="73424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40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4407AD21-7A12-B300-B540-C26552799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728879" y="3109750"/>
                <a:ext cx="734241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D0011E-3E8D-84EE-B805-1CCCC9BC3192}"/>
                  </a:ext>
                </a:extLst>
              </p:cNvPr>
              <p:cNvSpPr txBox="1"/>
              <p:nvPr/>
            </p:nvSpPr>
            <p:spPr>
              <a:xfrm>
                <a:off x="83377" y="5620034"/>
                <a:ext cx="12034023" cy="914546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altLang="zh-CN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func>
                                <m:funcPr>
                                  <m:ctrlP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000" b="0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CN" sz="20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≤1/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⟹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⋅(1±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en-US" altLang="zh-CN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a:rPr lang="en-US" altLang="zh-CN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000" dirty="0">
                  <a:solidFill>
                    <a:srgbClr val="7030A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SimSun" panose="02010600030101010101" pitchFamily="2" charset="-122"/>
                  <a:buChar char="！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en-US" altLang="zh-TW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en-US" altLang="zh-TW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TW" sz="2400" dirty="0">
                    <a:solidFill>
                      <a:srgbClr val="7030A0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is very small, and it makes this bin very sensitive to multiplicative error.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3D0011E-3E8D-84EE-B805-1CCCC9BC3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7" y="5620034"/>
                <a:ext cx="12034023" cy="914546"/>
              </a:xfrm>
              <a:prstGeom prst="rect">
                <a:avLst/>
              </a:prstGeom>
              <a:blipFill>
                <a:blip r:embed="rId11"/>
                <a:stretch>
                  <a:fillRect l="-506" b="-9804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C4A3A0FF-6ACD-AFC6-9A3D-BA7F2513604C}"/>
              </a:ext>
            </a:extLst>
          </p:cNvPr>
          <p:cNvSpPr/>
          <p:nvPr/>
        </p:nvSpPr>
        <p:spPr>
          <a:xfrm>
            <a:off x="4581940" y="4770169"/>
            <a:ext cx="2723321" cy="70078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12E2121-E077-E84A-BEAA-08D2F0D6306A}"/>
              </a:ext>
            </a:extLst>
          </p:cNvPr>
          <p:cNvSpPr txBox="1"/>
          <p:nvPr/>
        </p:nvSpPr>
        <p:spPr>
          <a:xfrm>
            <a:off x="4422912" y="3866668"/>
            <a:ext cx="5496338" cy="83099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新細明體" panose="02020500000000000000" pitchFamily="18" charset="-120"/>
              <a:buChar char="﹖"/>
            </a:pPr>
            <a:r>
              <a:rPr lang="en-US" altLang="zh-TW" sz="2400" dirty="0">
                <a:latin typeface="Calibri (Body)"/>
                <a:cs typeface="Times New Roman" panose="02020603050405020304" pitchFamily="18" charset="0"/>
              </a:rPr>
              <a:t>We hope that this special bin does not need to pay for the error from extractor.</a:t>
            </a:r>
          </a:p>
        </p:txBody>
      </p:sp>
      <p:sp>
        <p:nvSpPr>
          <p:cNvPr id="9" name="乘号 8">
            <a:extLst>
              <a:ext uri="{FF2B5EF4-FFF2-40B4-BE49-F238E27FC236}">
                <a16:creationId xmlns:a16="http://schemas.microsoft.com/office/drawing/2014/main" id="{CD6A4BFB-0AD4-EDFD-48C4-333CC7500205}"/>
              </a:ext>
            </a:extLst>
          </p:cNvPr>
          <p:cNvSpPr/>
          <p:nvPr/>
        </p:nvSpPr>
        <p:spPr>
          <a:xfrm>
            <a:off x="5198167" y="4870175"/>
            <a:ext cx="2305877" cy="507045"/>
          </a:xfrm>
          <a:prstGeom prst="mathMultiply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8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  <p:bldP spid="44" grpId="0"/>
      <p:bldP spid="45" grpId="0"/>
      <p:bldP spid="46" grpId="0" animBg="1"/>
      <p:bldP spid="14" grpId="0"/>
      <p:bldP spid="15" grpId="0"/>
      <p:bldP spid="3" grpId="0" animBg="1"/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1813B-7185-FF24-8F44-39D777F03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1BAB41-BF3F-A35D-C8FD-87A851390B6E}"/>
              </a:ext>
            </a:extLst>
          </p:cNvPr>
          <p:cNvSpPr txBox="1"/>
          <p:nvPr/>
        </p:nvSpPr>
        <p:spPr>
          <a:xfrm>
            <a:off x="540407" y="404984"/>
            <a:ext cx="579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Change the Order of Inputs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94DF1891-EC22-D454-6679-6B1A696A9A7D}"/>
                  </a:ext>
                </a:extLst>
              </p:cNvPr>
              <p:cNvSpPr txBox="1"/>
              <p:nvPr/>
            </p:nvSpPr>
            <p:spPr>
              <a:xfrm>
                <a:off x="194003" y="1457561"/>
                <a:ext cx="11803993" cy="56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accent2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94DF1891-EC22-D454-6679-6B1A696A9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3" y="1457561"/>
                <a:ext cx="11803993" cy="5666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CA10FA4A-EB32-69DB-4BE5-C1D4E8FC0C2D}"/>
                  </a:ext>
                </a:extLst>
              </p:cNvPr>
              <p:cNvSpPr txBox="1"/>
              <p:nvPr/>
            </p:nvSpPr>
            <p:spPr>
              <a:xfrm>
                <a:off x="3823869" y="2768858"/>
                <a:ext cx="4480044" cy="1140762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CA10FA4A-EB32-69DB-4BE5-C1D4E8FC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869" y="2768858"/>
                <a:ext cx="4480044" cy="114076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椭圆 2">
            <a:extLst>
              <a:ext uri="{FF2B5EF4-FFF2-40B4-BE49-F238E27FC236}">
                <a16:creationId xmlns:a16="http://schemas.microsoft.com/office/drawing/2014/main" id="{88025A3D-B8A0-681E-7D7D-8EF13DA3DD13}"/>
              </a:ext>
            </a:extLst>
          </p:cNvPr>
          <p:cNvSpPr/>
          <p:nvPr/>
        </p:nvSpPr>
        <p:spPr>
          <a:xfrm>
            <a:off x="3737537" y="3115035"/>
            <a:ext cx="4659441" cy="457200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9A65FBB4-B9D5-1FFC-DB16-261337589AA8}"/>
                  </a:ext>
                </a:extLst>
              </p:cNvPr>
              <p:cNvSpPr txBox="1"/>
              <p:nvPr/>
            </p:nvSpPr>
            <p:spPr>
              <a:xfrm>
                <a:off x="8422449" y="2994584"/>
                <a:ext cx="3659007" cy="770019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幼圆" panose="02010509060101010101" pitchFamily="49" charset="-122"/>
                  <a:buChar char="★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Calibri (Body)"/>
                    <a:cs typeface="Times New Roman" panose="02020603050405020304" pitchFamily="18" charset="0"/>
                  </a:rPr>
                  <a:t> (or correspondingly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ℓ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CN" sz="2200" dirty="0">
                    <a:latin typeface="Calibri (Body)"/>
                    <a:cs typeface="Times New Roman" panose="02020603050405020304" pitchFamily="18" charset="0"/>
                  </a:rPr>
                  <a:t>) are symmetric.</a:t>
                </a:r>
                <a:endParaRPr lang="en-US" altLang="zh-TW" sz="220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9A65FBB4-B9D5-1FFC-DB16-261337589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449" y="2994584"/>
                <a:ext cx="3659007" cy="770019"/>
              </a:xfrm>
              <a:prstGeom prst="rect">
                <a:avLst/>
              </a:prstGeom>
              <a:blipFill>
                <a:blip r:embed="rId28"/>
                <a:stretch>
                  <a:fillRect l="-1327" t="-4615" r="-3151" b="-13077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左大括号 9">
            <a:extLst>
              <a:ext uri="{FF2B5EF4-FFF2-40B4-BE49-F238E27FC236}">
                <a16:creationId xmlns:a16="http://schemas.microsoft.com/office/drawing/2014/main" id="{6192E119-A8E2-BD02-C1CA-8B36F3FCDA1C}"/>
              </a:ext>
            </a:extLst>
          </p:cNvPr>
          <p:cNvSpPr/>
          <p:nvPr/>
        </p:nvSpPr>
        <p:spPr>
          <a:xfrm rot="16200000">
            <a:off x="1562485" y="992512"/>
            <a:ext cx="233611" cy="2205630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7B47F18A-31B1-5266-8BC6-B6CBFBAC730D}"/>
                  </a:ext>
                </a:extLst>
              </p:cNvPr>
              <p:cNvSpPr txBox="1"/>
              <p:nvPr/>
            </p:nvSpPr>
            <p:spPr>
              <a:xfrm>
                <a:off x="-487435" y="2176670"/>
                <a:ext cx="4353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7B47F18A-31B1-5266-8BC6-B6CBFBAC7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7435" y="2176670"/>
                <a:ext cx="4353338" cy="461665"/>
              </a:xfrm>
              <a:prstGeom prst="rect">
                <a:avLst/>
              </a:prstGeom>
              <a:blipFill>
                <a:blip r:embed="rId2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号 12">
            <a:extLst>
              <a:ext uri="{FF2B5EF4-FFF2-40B4-BE49-F238E27FC236}">
                <a16:creationId xmlns:a16="http://schemas.microsoft.com/office/drawing/2014/main" id="{C77D4E90-2F8E-F2C6-DB16-45D662392054}"/>
              </a:ext>
            </a:extLst>
          </p:cNvPr>
          <p:cNvSpPr/>
          <p:nvPr/>
        </p:nvSpPr>
        <p:spPr>
          <a:xfrm rot="16200000">
            <a:off x="10431832" y="1040694"/>
            <a:ext cx="253660" cy="2113727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EB8E5848-29DA-2555-4E3A-EDC0E5D1A3F7}"/>
                  </a:ext>
                </a:extLst>
              </p:cNvPr>
              <p:cNvSpPr txBox="1"/>
              <p:nvPr/>
            </p:nvSpPr>
            <p:spPr>
              <a:xfrm>
                <a:off x="8475175" y="2161281"/>
                <a:ext cx="435333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Event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EB8E5848-29DA-2555-4E3A-EDC0E5D1A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175" y="2161281"/>
                <a:ext cx="4353338" cy="4770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左大括号 15">
            <a:extLst>
              <a:ext uri="{FF2B5EF4-FFF2-40B4-BE49-F238E27FC236}">
                <a16:creationId xmlns:a16="http://schemas.microsoft.com/office/drawing/2014/main" id="{12A0AE5C-8D62-E94D-0CF1-E2E8B8FBDBDD}"/>
              </a:ext>
            </a:extLst>
          </p:cNvPr>
          <p:cNvSpPr/>
          <p:nvPr/>
        </p:nvSpPr>
        <p:spPr>
          <a:xfrm rot="16200000">
            <a:off x="5980481" y="15023"/>
            <a:ext cx="241402" cy="4177329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id="{C6D6418A-4CF0-1B43-0EAD-6C5744657E73}"/>
                  </a:ext>
                </a:extLst>
              </p:cNvPr>
              <p:cNvSpPr txBox="1"/>
              <p:nvPr/>
            </p:nvSpPr>
            <p:spPr>
              <a:xfrm>
                <a:off x="4002578" y="2181135"/>
                <a:ext cx="4353338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id="{C6D6418A-4CF0-1B43-0EAD-6C5744657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578" y="2181135"/>
                <a:ext cx="4353338" cy="491417"/>
              </a:xfrm>
              <a:prstGeom prst="rect">
                <a:avLst/>
              </a:prstGeom>
              <a:blipFill>
                <a:blip r:embed="rId31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7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D51B4-07BD-03BE-D8DF-5CB5D82B4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81A47D-A14E-728D-FFFE-69F66FA9E7D5}"/>
              </a:ext>
            </a:extLst>
          </p:cNvPr>
          <p:cNvSpPr txBox="1"/>
          <p:nvPr/>
        </p:nvSpPr>
        <p:spPr>
          <a:xfrm>
            <a:off x="540407" y="404984"/>
            <a:ext cx="579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Change the Order of Inputs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5" name="左大括号 4">
            <a:extLst>
              <a:ext uri="{FF2B5EF4-FFF2-40B4-BE49-F238E27FC236}">
                <a16:creationId xmlns:a16="http://schemas.microsoft.com/office/drawing/2014/main" id="{8D01D404-C3E8-5080-80B4-7EA843E34E3C}"/>
              </a:ext>
            </a:extLst>
          </p:cNvPr>
          <p:cNvSpPr/>
          <p:nvPr/>
        </p:nvSpPr>
        <p:spPr>
          <a:xfrm rot="16200000">
            <a:off x="6770577" y="992512"/>
            <a:ext cx="233611" cy="2205630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1F9359CF-82F9-6B81-EE10-D005B91EEE69}"/>
                  </a:ext>
                </a:extLst>
              </p:cNvPr>
              <p:cNvSpPr txBox="1"/>
              <p:nvPr/>
            </p:nvSpPr>
            <p:spPr>
              <a:xfrm>
                <a:off x="4780291" y="2176670"/>
                <a:ext cx="43533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1F9359CF-82F9-6B81-EE10-D005B91EE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291" y="2176670"/>
                <a:ext cx="4353338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大括号 7">
            <a:extLst>
              <a:ext uri="{FF2B5EF4-FFF2-40B4-BE49-F238E27FC236}">
                <a16:creationId xmlns:a16="http://schemas.microsoft.com/office/drawing/2014/main" id="{C1955C9B-196E-3FAB-CDFE-F048503A0D69}"/>
              </a:ext>
            </a:extLst>
          </p:cNvPr>
          <p:cNvSpPr/>
          <p:nvPr/>
        </p:nvSpPr>
        <p:spPr>
          <a:xfrm rot="16200000">
            <a:off x="10126108" y="988615"/>
            <a:ext cx="241403" cy="2205631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CCA6C936-C412-9524-C1B6-AA2EA1EC1A57}"/>
                  </a:ext>
                </a:extLst>
              </p:cNvPr>
              <p:cNvSpPr txBox="1"/>
              <p:nvPr/>
            </p:nvSpPr>
            <p:spPr>
              <a:xfrm>
                <a:off x="8167066" y="2161281"/>
                <a:ext cx="435333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Event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CCA6C936-C412-9524-C1B6-AA2EA1EC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066" y="2161281"/>
                <a:ext cx="4353338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号 11">
            <a:extLst>
              <a:ext uri="{FF2B5EF4-FFF2-40B4-BE49-F238E27FC236}">
                <a16:creationId xmlns:a16="http://schemas.microsoft.com/office/drawing/2014/main" id="{F86EB089-6C55-FDAA-D7AB-E0059F622675}"/>
              </a:ext>
            </a:extLst>
          </p:cNvPr>
          <p:cNvSpPr/>
          <p:nvPr/>
        </p:nvSpPr>
        <p:spPr>
          <a:xfrm rot="16200000">
            <a:off x="2900648" y="-15626"/>
            <a:ext cx="241402" cy="4229694"/>
          </a:xfrm>
          <a:prstGeom prst="leftBrace">
            <a:avLst/>
          </a:prstGeom>
          <a:noFill/>
          <a:ln w="1778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93010326-383E-E0AD-29D7-179F387B508D}"/>
                  </a:ext>
                </a:extLst>
              </p:cNvPr>
              <p:cNvSpPr txBox="1"/>
              <p:nvPr/>
            </p:nvSpPr>
            <p:spPr>
              <a:xfrm>
                <a:off x="871753" y="2181135"/>
                <a:ext cx="4353338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Ev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ent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TW" sz="24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93010326-383E-E0AD-29D7-179F387B5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753" y="2181135"/>
                <a:ext cx="4353338" cy="491417"/>
              </a:xfrm>
              <a:prstGeom prst="rect">
                <a:avLst/>
              </a:prstGeom>
              <a:blipFill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5CF0879D-09D3-4FDC-900D-583C5DF17BD1}"/>
                  </a:ext>
                </a:extLst>
              </p:cNvPr>
              <p:cNvSpPr txBox="1"/>
              <p:nvPr/>
            </p:nvSpPr>
            <p:spPr>
              <a:xfrm>
                <a:off x="194003" y="1457561"/>
                <a:ext cx="11803993" cy="56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TW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TW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TW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)=</m:t>
                          </m:r>
                          <m:r>
                            <a:rPr lang="en-US" altLang="zh-TW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6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func>
                            <m:funcPr>
                              <m:ctrlP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6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TW" sz="26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∧⋯∧</m:t>
                      </m:r>
                      <m:d>
                        <m:dPr>
                          <m:ctrlP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6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ℓ</m:t>
                                  </m:r>
                                </m:sub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TW" sz="26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TW" sz="26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r>
                            <a:rPr lang="en-US" altLang="zh-TW" sz="2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accent2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5CF0879D-09D3-4FDC-900D-583C5DF17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03" y="1457561"/>
                <a:ext cx="11803993" cy="5666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BCA1966E-0FA2-1608-43F0-74535B534A31}"/>
                  </a:ext>
                </a:extLst>
              </p:cNvPr>
              <p:cNvSpPr txBox="1"/>
              <p:nvPr/>
            </p:nvSpPr>
            <p:spPr>
              <a:xfrm>
                <a:off x="2761637" y="2787112"/>
                <a:ext cx="6392897" cy="1227837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  <m:sup>
                          <m:r>
                            <a:rPr lang="en-US" altLang="zh-TW" sz="22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from</m:t>
                      </m:r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altLang="zh-TW" sz="2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BCA1966E-0FA2-1608-43F0-74535B534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37" y="2787112"/>
                <a:ext cx="6392897" cy="122783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467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967B2-BAA5-B5F1-3C75-2FA88E96E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31DE66EF-8FA0-1E10-242A-73637F166604}"/>
                  </a:ext>
                </a:extLst>
              </p:cNvPr>
              <p:cNvSpPr txBox="1"/>
              <p:nvPr/>
            </p:nvSpPr>
            <p:spPr>
              <a:xfrm>
                <a:off x="1352422" y="2377913"/>
                <a:ext cx="2613286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31DE66EF-8FA0-1E10-242A-73637F166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22" y="2377913"/>
                <a:ext cx="2613286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C931A246-CE09-5251-4FA0-F6F9BA4E83E6}"/>
                  </a:ext>
                </a:extLst>
              </p:cNvPr>
              <p:cNvSpPr txBox="1"/>
              <p:nvPr/>
            </p:nvSpPr>
            <p:spPr>
              <a:xfrm>
                <a:off x="1205263" y="2916225"/>
                <a:ext cx="3476065" cy="1296445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altLang="zh-TW" sz="2200" b="0" i="1" dirty="0">
                  <a:solidFill>
                    <a:schemeClr val="accent5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sub>
                      </m:sSub>
                      <m:r>
                        <a:rPr lang="zh-TW" altLang="en-US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accent5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zh-TW" alt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accent5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C931A246-CE09-5251-4FA0-F6F9BA4E8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63" y="2916225"/>
                <a:ext cx="3476065" cy="1296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2345309B-6654-2039-7265-43EB0D157479}"/>
                  </a:ext>
                </a:extLst>
              </p:cNvPr>
              <p:cNvSpPr txBox="1"/>
              <p:nvPr/>
            </p:nvSpPr>
            <p:spPr>
              <a:xfrm>
                <a:off x="3637581" y="2382741"/>
                <a:ext cx="3130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2345309B-6654-2039-7265-43EB0D157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581" y="2382741"/>
                <a:ext cx="313082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">
                <a:extLst>
                  <a:ext uri="{FF2B5EF4-FFF2-40B4-BE49-F238E27FC236}">
                    <a16:creationId xmlns:a16="http://schemas.microsoft.com/office/drawing/2014/main" id="{8FD93104-6A20-9F72-E9C3-508E8A5648B8}"/>
                  </a:ext>
                </a:extLst>
              </p:cNvPr>
              <p:cNvSpPr txBox="1"/>
              <p:nvPr/>
            </p:nvSpPr>
            <p:spPr>
              <a:xfrm>
                <a:off x="6347403" y="2385235"/>
                <a:ext cx="3130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">
                <a:extLst>
                  <a:ext uri="{FF2B5EF4-FFF2-40B4-BE49-F238E27FC236}">
                    <a16:creationId xmlns:a16="http://schemas.microsoft.com/office/drawing/2014/main" id="{8FD93104-6A20-9F72-E9C3-508E8A564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403" y="2385235"/>
                <a:ext cx="313082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A9DF3B83-4B18-9EA8-4E2C-CD4DEDA8F62C}"/>
                  </a:ext>
                </a:extLst>
              </p:cNvPr>
              <p:cNvSpPr txBox="1"/>
              <p:nvPr/>
            </p:nvSpPr>
            <p:spPr>
              <a:xfrm rot="5400000">
                <a:off x="1985069" y="1866867"/>
                <a:ext cx="13701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A9DF3B83-4B18-9EA8-4E2C-CD4DEDA8F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985069" y="1866867"/>
                <a:ext cx="137018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07CA47E7-1E90-CC19-98D6-D5BD611A34E2}"/>
              </a:ext>
            </a:extLst>
          </p:cNvPr>
          <p:cNvSpPr/>
          <p:nvPr/>
        </p:nvSpPr>
        <p:spPr>
          <a:xfrm>
            <a:off x="1967944" y="2942254"/>
            <a:ext cx="1302636" cy="44621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D2CE7D23-A706-618D-7A9D-0B760B8A6E96}"/>
                  </a:ext>
                </a:extLst>
              </p:cNvPr>
              <p:cNvSpPr txBox="1"/>
              <p:nvPr/>
            </p:nvSpPr>
            <p:spPr>
              <a:xfrm>
                <a:off x="4947501" y="2983867"/>
                <a:ext cx="5039737" cy="119462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幼圆" panose="02010509060101010101" pitchFamily="49" charset="-122"/>
                  <a:buChar char="★"/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 has no entropy loss at the beginning.</a:t>
                </a:r>
              </a:p>
              <a:p>
                <a:pPr marL="342900" indent="-342900">
                  <a:buFont typeface="新細明體" panose="02020500000000000000" pitchFamily="18" charset="-120"/>
                  <a:buChar char="﹖"/>
                </a:pPr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We expect strong properties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 than other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D2CE7D23-A706-618D-7A9D-0B760B8A6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501" y="2983867"/>
                <a:ext cx="5039737" cy="1194622"/>
              </a:xfrm>
              <a:prstGeom prst="rect">
                <a:avLst/>
              </a:prstGeom>
              <a:blipFill>
                <a:blip r:embed="rId8"/>
                <a:stretch>
                  <a:fillRect l="-965" t="-2513" r="-362" b="-7035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9D56B9CF-1309-6844-88B7-40CE5A7A23D6}"/>
                  </a:ext>
                </a:extLst>
              </p:cNvPr>
              <p:cNvSpPr txBox="1"/>
              <p:nvPr/>
            </p:nvSpPr>
            <p:spPr>
              <a:xfrm>
                <a:off x="1900392" y="1336599"/>
                <a:ext cx="1370187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9D56B9CF-1309-6844-88B7-40CE5A7A2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392" y="1336599"/>
                <a:ext cx="1370187" cy="524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4EE748EE-9525-035D-8B8F-9E822476E064}"/>
                  </a:ext>
                </a:extLst>
              </p:cNvPr>
              <p:cNvSpPr txBox="1"/>
              <p:nvPr/>
            </p:nvSpPr>
            <p:spPr>
              <a:xfrm>
                <a:off x="3005917" y="1336599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4EE748EE-9525-035D-8B8F-9E822476E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917" y="1336599"/>
                <a:ext cx="137018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8B0DD976-0A3A-CE41-6F5C-DFA7202365DA}"/>
                  </a:ext>
                </a:extLst>
              </p:cNvPr>
              <p:cNvSpPr txBox="1"/>
              <p:nvPr/>
            </p:nvSpPr>
            <p:spPr>
              <a:xfrm>
                <a:off x="4230157" y="1330005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8B0DD976-0A3A-CE41-6F5C-DFA720236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157" y="1330005"/>
                <a:ext cx="137018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6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E8A64-7D70-6361-6692-4FBCA20A7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F302FF-C6A4-A7CF-36F9-503D3C847D06}"/>
              </a:ext>
            </a:extLst>
          </p:cNvPr>
          <p:cNvSpPr txBox="1"/>
          <p:nvPr/>
        </p:nvSpPr>
        <p:spPr>
          <a:xfrm>
            <a:off x="540407" y="404984"/>
            <a:ext cx="3675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Special Extractor</a:t>
            </a:r>
            <a:endParaRPr lang="en-US" altLang="zh-CN" sz="3200" b="1" spc="300" dirty="0">
              <a:solidFill>
                <a:srgbClr val="7030A0"/>
              </a:solidFill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2783BFA4-9C7F-2313-ADB2-6016B89DABB1}"/>
                  </a:ext>
                </a:extLst>
              </p:cNvPr>
              <p:cNvSpPr txBox="1"/>
              <p:nvPr/>
            </p:nvSpPr>
            <p:spPr>
              <a:xfrm>
                <a:off x="1352422" y="2377913"/>
                <a:ext cx="2613286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2">
                <a:extLst>
                  <a:ext uri="{FF2B5EF4-FFF2-40B4-BE49-F238E27FC236}">
                    <a16:creationId xmlns:a16="http://schemas.microsoft.com/office/drawing/2014/main" id="{2783BFA4-9C7F-2313-ADB2-6016B89DA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422" y="2377913"/>
                <a:ext cx="2613286" cy="524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DF18113F-61A5-76C2-27E4-BB256E820DC7}"/>
                  </a:ext>
                </a:extLst>
              </p:cNvPr>
              <p:cNvSpPr txBox="1"/>
              <p:nvPr/>
            </p:nvSpPr>
            <p:spPr>
              <a:xfrm>
                <a:off x="1205263" y="2916225"/>
                <a:ext cx="3476065" cy="1296445"/>
              </a:xfrm>
              <a:prstGeom prst="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altLang="zh-TW" sz="2200" b="0" i="1" dirty="0">
                  <a:solidFill>
                    <a:schemeClr val="accent5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altLang="zh-TW" sz="2200" b="0" i="0" strike="sngStrike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trike="sngStrike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trike="sngStrike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trike="sngStrike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trike="sngStrike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trike="sngStrike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trike="sngStrike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200" b="0" i="1" strike="sngStrike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trike="sngStrike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200" b="0" i="1" strike="sngStrike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ExtErr</m:t>
                          </m:r>
                        </m:sub>
                      </m:sSub>
                      <m:r>
                        <a:rPr lang="zh-TW" altLang="en-US" sz="2200" b="0" i="1" strike="sngStrike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strike="sngStrike" dirty="0">
                  <a:solidFill>
                    <a:schemeClr val="accent5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TW" sz="22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zh-TW" sz="2200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𝑤</m:t>
                          </m:r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∼</m:t>
                      </m:r>
                      <m:r>
                        <a:rPr lang="zh-TW" altLang="en-US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𝒢</m:t>
                      </m:r>
                    </m:oMath>
                  </m:oMathPara>
                </a14:m>
                <a:endParaRPr lang="en-US" altLang="zh-TW" sz="2200" b="0" dirty="0">
                  <a:solidFill>
                    <a:schemeClr val="accent5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2">
                <a:extLst>
                  <a:ext uri="{FF2B5EF4-FFF2-40B4-BE49-F238E27FC236}">
                    <a16:creationId xmlns:a16="http://schemas.microsoft.com/office/drawing/2014/main" id="{DF18113F-61A5-76C2-27E4-BB256E820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63" y="2916225"/>
                <a:ext cx="3476065" cy="12964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5CB76704-AE76-C223-D919-723277CDE040}"/>
                  </a:ext>
                </a:extLst>
              </p:cNvPr>
              <p:cNvSpPr txBox="1"/>
              <p:nvPr/>
            </p:nvSpPr>
            <p:spPr>
              <a:xfrm>
                <a:off x="3637581" y="2382741"/>
                <a:ext cx="3130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">
                <a:extLst>
                  <a:ext uri="{FF2B5EF4-FFF2-40B4-BE49-F238E27FC236}">
                    <a16:creationId xmlns:a16="http://schemas.microsoft.com/office/drawing/2014/main" id="{5CB76704-AE76-C223-D919-723277CDE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581" y="2382741"/>
                <a:ext cx="313082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">
                <a:extLst>
                  <a:ext uri="{FF2B5EF4-FFF2-40B4-BE49-F238E27FC236}">
                    <a16:creationId xmlns:a16="http://schemas.microsoft.com/office/drawing/2014/main" id="{4CC1A73E-A219-4C2D-57E5-CD45857E68D9}"/>
                  </a:ext>
                </a:extLst>
              </p:cNvPr>
              <p:cNvSpPr txBox="1"/>
              <p:nvPr/>
            </p:nvSpPr>
            <p:spPr>
              <a:xfrm>
                <a:off x="6347403" y="2385235"/>
                <a:ext cx="31308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⋯(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ExtErr</m:t>
                      </m:r>
                      <m:r>
                        <m:rPr>
                          <m:nor/>
                        </m:rPr>
                        <a:rPr lang="en-US" altLang="zh-TW" sz="2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">
                <a:extLst>
                  <a:ext uri="{FF2B5EF4-FFF2-40B4-BE49-F238E27FC236}">
                    <a16:creationId xmlns:a16="http://schemas.microsoft.com/office/drawing/2014/main" id="{4CC1A73E-A219-4C2D-57E5-CD45857E6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403" y="2385235"/>
                <a:ext cx="3130826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72110F7D-271B-889B-3E64-9BA1C2BF651F}"/>
                  </a:ext>
                </a:extLst>
              </p:cNvPr>
              <p:cNvSpPr txBox="1"/>
              <p:nvPr/>
            </p:nvSpPr>
            <p:spPr>
              <a:xfrm rot="5400000">
                <a:off x="1985069" y="1866867"/>
                <a:ext cx="13701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72110F7D-271B-889B-3E64-9BA1C2BF6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1985069" y="1866867"/>
                <a:ext cx="137018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椭圆 4">
            <a:extLst>
              <a:ext uri="{FF2B5EF4-FFF2-40B4-BE49-F238E27FC236}">
                <a16:creationId xmlns:a16="http://schemas.microsoft.com/office/drawing/2014/main" id="{05B0C16D-1065-804C-01EA-ACDF8D6AC988}"/>
              </a:ext>
            </a:extLst>
          </p:cNvPr>
          <p:cNvSpPr/>
          <p:nvPr/>
        </p:nvSpPr>
        <p:spPr>
          <a:xfrm>
            <a:off x="1967944" y="2942254"/>
            <a:ext cx="1302636" cy="44621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338D571D-3045-0E1B-0A69-FBE84FB8B39F}"/>
                  </a:ext>
                </a:extLst>
              </p:cNvPr>
              <p:cNvSpPr txBox="1"/>
              <p:nvPr/>
            </p:nvSpPr>
            <p:spPr>
              <a:xfrm>
                <a:off x="4947501" y="2983867"/>
                <a:ext cx="5039737" cy="1194622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幼圆" panose="02010509060101010101" pitchFamily="49" charset="-122"/>
                  <a:buChar char="★"/>
                </a:pP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</m:oMath>
                </a14:m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 has no entropy loss at the beginning.</a:t>
                </a:r>
              </a:p>
              <a:p>
                <a:pPr marL="342900" indent="-342900">
                  <a:buFont typeface="新細明體" panose="02020500000000000000" pitchFamily="18" charset="-120"/>
                  <a:buChar char="﹖"/>
                </a:pPr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We expect strong properties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d>
                      <m:d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 than other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2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2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338D571D-3045-0E1B-0A69-FBE84FB8B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501" y="2983867"/>
                <a:ext cx="5039737" cy="1194622"/>
              </a:xfrm>
              <a:prstGeom prst="rect">
                <a:avLst/>
              </a:prstGeom>
              <a:blipFill>
                <a:blip r:embed="rId8"/>
                <a:stretch>
                  <a:fillRect l="-965" t="-2513" r="-362" b="-7035"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乘号 6">
            <a:extLst>
              <a:ext uri="{FF2B5EF4-FFF2-40B4-BE49-F238E27FC236}">
                <a16:creationId xmlns:a16="http://schemas.microsoft.com/office/drawing/2014/main" id="{DD0768AB-2349-6901-356C-75AB816898D1}"/>
              </a:ext>
            </a:extLst>
          </p:cNvPr>
          <p:cNvSpPr/>
          <p:nvPr/>
        </p:nvSpPr>
        <p:spPr>
          <a:xfrm>
            <a:off x="1900392" y="2395435"/>
            <a:ext cx="2305877" cy="507045"/>
          </a:xfrm>
          <a:prstGeom prst="mathMultiply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6754121D-A7CF-30D4-1A40-606EFFCD5E65}"/>
                  </a:ext>
                </a:extLst>
              </p:cNvPr>
              <p:cNvSpPr txBox="1"/>
              <p:nvPr/>
            </p:nvSpPr>
            <p:spPr>
              <a:xfrm>
                <a:off x="1900392" y="1336599"/>
                <a:ext cx="1370187" cy="524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6754121D-A7CF-30D4-1A40-606EFFCD5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392" y="1336599"/>
                <a:ext cx="1370187" cy="524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8AD5E46E-82E1-1639-BFE2-8A558D2C89ED}"/>
                  </a:ext>
                </a:extLst>
              </p:cNvPr>
              <p:cNvSpPr txBox="1"/>
              <p:nvPr/>
            </p:nvSpPr>
            <p:spPr>
              <a:xfrm>
                <a:off x="3005917" y="1336599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8AD5E46E-82E1-1639-BFE2-8A558D2C8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917" y="1336599"/>
                <a:ext cx="137018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ADEDB8B1-E876-04A6-8101-539B1B3AE2AA}"/>
                  </a:ext>
                </a:extLst>
              </p:cNvPr>
              <p:cNvSpPr txBox="1"/>
              <p:nvPr/>
            </p:nvSpPr>
            <p:spPr>
              <a:xfrm>
                <a:off x="4230157" y="1330005"/>
                <a:ext cx="137018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NZ</m:t>
                          </m:r>
                        </m:e>
                      </m:d>
                    </m:oMath>
                  </m:oMathPara>
                </a14:m>
                <a:endParaRPr lang="en-US" altLang="zh-TW" sz="26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ADEDB8B1-E876-04A6-8101-539B1B3AE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157" y="1330005"/>
                <a:ext cx="137018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3CDB34-DAFF-2AA3-5EDD-BBC0D0ED1302}"/>
                  </a:ext>
                </a:extLst>
              </p:cNvPr>
              <p:cNvSpPr txBox="1"/>
              <p:nvPr/>
            </p:nvSpPr>
            <p:spPr>
              <a:xfrm>
                <a:off x="540407" y="4561755"/>
                <a:ext cx="10988983" cy="1637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latin typeface="Calibri (Body)"/>
                    <a:cs typeface="Times New Roman" panose="02020603050405020304" pitchFamily="18" charset="0"/>
                  </a:rPr>
                  <a:t>Lemma</a:t>
                </a:r>
                <a:endParaRPr lang="en-US" altLang="zh-TW" sz="2400" b="1" dirty="0">
                  <a:solidFill>
                    <a:schemeClr val="accent5">
                      <a:lumMod val="75000"/>
                    </a:schemeClr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Given any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, for any error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l-GR" altLang="zh-TW" sz="2400" dirty="0">
                    <a:latin typeface="Calibri (Body)"/>
                    <a:cs typeface="Times New Roman" panose="02020603050405020304" pitchFamily="18" charset="0"/>
                  </a:rPr>
                  <a:t>,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there exists an explicit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-extractor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en-US" altLang="zh-TW" sz="2400" dirty="0">
                    <a:solidFill>
                      <a:schemeClr val="accent1"/>
                    </a:solidFill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log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en-US" altLang="zh-TW" sz="2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en-US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l-GR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  <m:r>
                      <a:rPr lang="el-GR" altLang="zh-TW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l-GR" altLang="zh-TW" sz="2400" dirty="0">
                    <a:latin typeface="Calibri (Body)"/>
                    <a:cs typeface="Times New Roman" panose="02020603050405020304" pitchFamily="18" charset="0"/>
                  </a:rPr>
                  <a:t>.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satisfies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an extra property: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Ext</m:t>
                    </m:r>
                    <m:r>
                      <a:rPr lang="en-US" altLang="zh-TW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TW" sz="2400" i="1" dirty="0" err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TW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sub>
                    </m:sSub>
                    <m:r>
                      <a:rPr lang="en-US" altLang="zh-TW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for any fixed seed </a:t>
                </a:r>
                <a14:m>
                  <m:oMath xmlns:m="http://schemas.openxmlformats.org/officeDocument/2006/math">
                    <m:r>
                      <a:rPr lang="en-US" altLang="zh-TW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  <a:endParaRPr lang="en-US" altLang="zh-TW" sz="280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3CDB34-DAFF-2AA3-5EDD-BBC0D0ED1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4561755"/>
                <a:ext cx="10988983" cy="1637756"/>
              </a:xfrm>
              <a:prstGeom prst="rect">
                <a:avLst/>
              </a:prstGeom>
              <a:blipFill>
                <a:blip r:embed="rId12"/>
                <a:stretch>
                  <a:fillRect l="-888" t="-2974" r="-610" b="-40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9B433FD7-D170-41AC-BE93-08743560544D}"/>
              </a:ext>
            </a:extLst>
          </p:cNvPr>
          <p:cNvSpPr/>
          <p:nvPr/>
        </p:nvSpPr>
        <p:spPr>
          <a:xfrm>
            <a:off x="3187457" y="5710769"/>
            <a:ext cx="2057400" cy="4511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形 12" descr="竖起的大拇指手势 纯色填充">
            <a:extLst>
              <a:ext uri="{FF2B5EF4-FFF2-40B4-BE49-F238E27FC236}">
                <a16:creationId xmlns:a16="http://schemas.microsoft.com/office/drawing/2014/main" id="{C9F0D83C-C8D9-7954-818B-5A413572ED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14282" y="2109223"/>
            <a:ext cx="914400" cy="914400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E9F091F-5974-7D8A-A07E-A2DBD1F015CC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3766930" y="4084983"/>
            <a:ext cx="449227" cy="16257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3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320AE-729D-4BA7-AAA9-64AB557D6A30}"/>
              </a:ext>
            </a:extLst>
          </p:cNvPr>
          <p:cNvSpPr txBox="1"/>
          <p:nvPr/>
        </p:nvSpPr>
        <p:spPr>
          <a:xfrm>
            <a:off x="540407" y="404984"/>
            <a:ext cx="3305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BA" sz="3200" b="1" spc="300" dirty="0">
                <a:cs typeface="Arial" panose="020B0604020202020204" pitchFamily="34" charset="0"/>
              </a:rPr>
              <a:t>Open </a:t>
            </a:r>
            <a:r>
              <a:rPr lang="en-US" altLang="zh-CN" sz="3200" b="1" spc="300" dirty="0">
                <a:cs typeface="Arial" panose="020B0604020202020204" pitchFamily="34" charset="0"/>
              </a:rPr>
              <a:t>P</a:t>
            </a:r>
            <a:r>
              <a:rPr lang="en-US" sz="3200" b="1" spc="300" dirty="0">
                <a:cs typeface="Arial" panose="020B0604020202020204" pitchFamily="34" charset="0"/>
              </a:rPr>
              <a:t>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89284B-31CE-4B58-9095-3B5C43669248}"/>
              </a:ext>
            </a:extLst>
          </p:cNvPr>
          <p:cNvSpPr txBox="1"/>
          <p:nvPr/>
        </p:nvSpPr>
        <p:spPr>
          <a:xfrm>
            <a:off x="1013791" y="1757223"/>
            <a:ext cx="9849679" cy="615553"/>
          </a:xfrm>
          <a:prstGeom prst="rect">
            <a:avLst/>
          </a:prstGeom>
          <a:solidFill>
            <a:schemeClr val="accent6">
              <a:lumMod val="20000"/>
              <a:lumOff val="80000"/>
              <a:alpha val="12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Smaller</a:t>
            </a:r>
            <a:r>
              <a:rPr lang="en-US" sz="2800" dirty="0"/>
              <a:t> error with 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</a:rPr>
              <a:t>optimal</a:t>
            </a:r>
            <a:r>
              <a:rPr lang="en-US" altLang="zh-CN" sz="2800" dirty="0"/>
              <a:t> seed length?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9284B-31CE-4B58-9095-3B5C43669248}"/>
              </a:ext>
            </a:extLst>
          </p:cNvPr>
          <p:cNvSpPr txBox="1"/>
          <p:nvPr/>
        </p:nvSpPr>
        <p:spPr>
          <a:xfrm>
            <a:off x="1013791" y="3978533"/>
            <a:ext cx="9849678" cy="615553"/>
          </a:xfrm>
          <a:prstGeom prst="rect">
            <a:avLst/>
          </a:prstGeom>
          <a:solidFill>
            <a:schemeClr val="accent6">
              <a:lumMod val="20000"/>
              <a:lumOff val="80000"/>
              <a:alpha val="3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Faster </a:t>
            </a:r>
            <a:r>
              <a:rPr lang="en-US" altLang="zh-CN" sz="2800" dirty="0"/>
              <a:t>evaluation time with 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</a:rPr>
              <a:t>optimal</a:t>
            </a:r>
            <a:r>
              <a:rPr lang="en-US" altLang="zh-CN" sz="2800" dirty="0"/>
              <a:t> seed length?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6B8387-54C9-48E9-96AB-FD3D027B8F29}"/>
                  </a:ext>
                </a:extLst>
              </p:cNvPr>
              <p:cNvSpPr txBox="1"/>
              <p:nvPr/>
            </p:nvSpPr>
            <p:spPr>
              <a:xfrm>
                <a:off x="1013791" y="2837613"/>
                <a:ext cx="9849678" cy="67608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12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tIns="91440" bIns="91440" rtlCol="0">
                <a:spAutoFit/>
              </a:bodyPr>
              <a:lstStyle/>
              <a:p>
                <a:pPr algn="ctr"/>
                <a:r>
                  <a:rPr lang="en-US" sz="2800" dirty="0"/>
                  <a:t>Extending the result for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larger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(like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2800" dirty="0"/>
                  <a:t>)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-min-wise hash?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6B8387-54C9-48E9-96AB-FD3D027B8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91" y="2837613"/>
                <a:ext cx="9849678" cy="676083"/>
              </a:xfrm>
              <a:prstGeom prst="rect">
                <a:avLst/>
              </a:prstGeom>
              <a:blipFill>
                <a:blip r:embed="rId2"/>
                <a:stretch>
                  <a:fillRect b="-14035"/>
                </a:stretch>
              </a:blip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69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1269" y="2727504"/>
            <a:ext cx="11749461" cy="140299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6600" dirty="0">
                <a:latin typeface="Calibri (Body)"/>
                <a:cs typeface="Times New Roman" panose="02020603050405020304" pitchFamily="18" charset="0"/>
              </a:rPr>
              <a:t>Thank you for listening!</a:t>
            </a:r>
            <a:endParaRPr lang="en-US" sz="6600" dirty="0">
              <a:latin typeface="Calibri (Body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9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320AE-729D-4BA7-AAA9-64AB557D6A30}"/>
              </a:ext>
            </a:extLst>
          </p:cNvPr>
          <p:cNvSpPr txBox="1"/>
          <p:nvPr/>
        </p:nvSpPr>
        <p:spPr>
          <a:xfrm>
            <a:off x="540407" y="404984"/>
            <a:ext cx="4676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Min-wise Hash Family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B4C631-730E-B4F3-764F-71F235128B02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5220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Definition (Min-wise</a:t>
                </a:r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Hash</a:t>
                </a:r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Family</a:t>
                </a:r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[Broder, </a:t>
                </a:r>
                <a:r>
                  <a:rPr lang="en-US" altLang="zh-TW" sz="2400" b="1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Charikar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, Frieze, </a:t>
                </a:r>
                <a:r>
                  <a:rPr lang="en-US" altLang="zh-TW" sz="2400" b="1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Mitzenmacher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’00])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We say</a:t>
                </a:r>
                <a:r>
                  <a:rPr lang="en-US" altLang="zh-TW" sz="2400" b="0" dirty="0">
                    <a:solidFill>
                      <a:schemeClr val="accent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ℋ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is a min-wise hash family with (</a:t>
                </a:r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multiplicative) error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altLang="zh-CN" sz="2400" b="0" dirty="0">
                    <a:latin typeface="Calibri (Body)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if for any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altLang="zh-TW" sz="2400" b="0" dirty="0">
                    <a:latin typeface="Calibri (Body)"/>
                    <a:cs typeface="Times New Roman" panose="020206030504050203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box>
                        <m:boxPr>
                          <m:ctrlPr>
                            <a:rPr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r>
                            <a:rPr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4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1±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altLang="zh-TW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Definition (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-min-wise</a:t>
                </a:r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Hash</a:t>
                </a:r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Family</a:t>
                </a:r>
                <a:r>
                  <a:rPr lang="zh-CN" alt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altLang="zh-TW" sz="2400" b="1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Feigenblat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, Porat, </a:t>
                </a:r>
                <a:r>
                  <a:rPr lang="en-US" altLang="zh-TW" sz="2400" b="1" dirty="0" err="1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Shiftan</a:t>
                </a:r>
                <a:r>
                  <a:rPr lang="en-US" altLang="zh-TW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’11])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We say</a:t>
                </a:r>
                <a:r>
                  <a:rPr lang="en-US" altLang="zh-TW" sz="2400" dirty="0">
                    <a:solidFill>
                      <a:schemeClr val="accent1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ℋ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is a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-min-wise hash family with (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multiplicative) error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,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if for any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r>
                      <a:rPr lang="en-US" altLang="zh-TW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num>
                          <m:den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TW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box>
                        <m:box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oxPr>
                        <m:e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≔</m:t>
                          </m:r>
                        </m:e>
                      </m:box>
                      <m:func>
                        <m:func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4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𝑌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TW" sz="240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∈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𝑌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1±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num>
                        <m:den>
                          <m:d>
                            <m:d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𝑌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|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altLang="zh-TW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>
                    <a:latin typeface="Calibri (Body)"/>
                    <a:cs typeface="Times New Roman" panose="02020603050405020304" pitchFamily="18" charset="0"/>
                  </a:rPr>
                  <a:t>Play crucial role</a:t>
                </a:r>
                <a:r>
                  <a:rPr lang="en-US" altLang="zh-CN" sz="2400">
                    <a:latin typeface="Calibri (Body)"/>
                    <a:cs typeface="Times New Roman" panose="02020603050405020304" pitchFamily="18" charset="0"/>
                  </a:rPr>
                  <a:t>s</a:t>
                </a:r>
                <a:r>
                  <a:rPr lang="en-US" altLang="zh-TW" sz="2400">
                    <a:latin typeface="Calibri (Body)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in the design of graph algorithms and streaming algorithms</a:t>
                </a:r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6B4C631-730E-B4F3-764F-71F235128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5220981"/>
              </a:xfrm>
              <a:prstGeom prst="rect">
                <a:avLst/>
              </a:prstGeom>
              <a:blipFill>
                <a:blip r:embed="rId2"/>
                <a:stretch>
                  <a:fillRect l="-888" t="-933" b="-1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4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A45F4-4A58-AFB5-F800-86384DFC3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9F883-F6C6-E567-38B2-4CA210037D09}"/>
              </a:ext>
            </a:extLst>
          </p:cNvPr>
          <p:cNvSpPr txBox="1"/>
          <p:nvPr/>
        </p:nvSpPr>
        <p:spPr>
          <a:xfrm>
            <a:off x="540407" y="404984"/>
            <a:ext cx="1894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1079955E-0E87-E911-FF58-B443BD091C27}"/>
                  </a:ext>
                </a:extLst>
              </p:cNvPr>
              <p:cNvSpPr txBox="1"/>
              <p:nvPr/>
            </p:nvSpPr>
            <p:spPr>
              <a:xfrm>
                <a:off x="540407" y="1440873"/>
                <a:ext cx="1098898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b="1" dirty="0">
                    <a:solidFill>
                      <a:schemeClr val="accent5"/>
                    </a:solidFill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Goal: </a:t>
                </a:r>
                <a:r>
                  <a:rPr lang="en-US" altLang="zh-TW" sz="2400" dirty="0"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Construct an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explicit</a:t>
                </a:r>
                <a:r>
                  <a:rPr lang="en-US" altLang="zh-TW" sz="2400" dirty="0"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-)min-wise hash family with </a:t>
                </a:r>
                <a:r>
                  <a:rPr lang="en-US" altLang="zh-TW" sz="2400" dirty="0">
                    <a:solidFill>
                      <a:schemeClr val="accent1"/>
                    </a:solidFill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small size and error</a:t>
                </a:r>
                <a:r>
                  <a:rPr lang="en-US" altLang="zh-TW" sz="2400" dirty="0">
                    <a:latin typeface="Calibri (Body)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Calibri (Body)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Short seed length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ℋ</m:t>
                        </m:r>
                        <m:r>
                          <a:rPr lang="en-US" altLang="zh-CN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(number of random bits used to generate a hash function).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TW" sz="2400" b="1" dirty="0">
                    <a:solidFill>
                      <a:schemeClr val="accent3"/>
                    </a:solidFill>
                    <a:latin typeface="Calibri (Body)"/>
                    <a:cs typeface="Times New Roman" panose="02020603050405020304" pitchFamily="18" charset="0"/>
                  </a:rPr>
                  <a:t>Explicitness: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This family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ℋ</m:t>
                    </m:r>
                  </m:oMath>
                </a14:m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 should be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Calibri (Body)"/>
                    <a:cs typeface="Times New Roman" panose="02020603050405020304" pitchFamily="18" charset="0"/>
                  </a:rPr>
                  <a:t>efficiently computable in polynomial time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.</a:t>
                </a:r>
                <a:endParaRPr lang="en-US" altLang="zh-TW" sz="240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1079955E-0E87-E911-FF58-B443BD091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7" y="1440873"/>
                <a:ext cx="10988983" cy="2308324"/>
              </a:xfrm>
              <a:prstGeom prst="rect">
                <a:avLst/>
              </a:prstGeom>
              <a:blipFill>
                <a:blip r:embed="rId3"/>
                <a:stretch>
                  <a:fillRect l="-777" t="-2111" b="-5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5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70AD6-2F50-2A77-2360-7E1B61C77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FDB3C5-053E-DCFC-24C8-460509EBD724}"/>
              </a:ext>
            </a:extLst>
          </p:cNvPr>
          <p:cNvSpPr txBox="1"/>
          <p:nvPr/>
        </p:nvSpPr>
        <p:spPr>
          <a:xfrm>
            <a:off x="540407" y="404984"/>
            <a:ext cx="611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spc="300" dirty="0">
                <a:latin typeface="Calibri (Body)"/>
                <a:cs typeface="Times New Roman" panose="02020603050405020304" pitchFamily="18" charset="0"/>
              </a:rPr>
              <a:t>Prior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280ED978-D3CA-42AE-AE52-ABA1BCA35D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427938"/>
                  </p:ext>
                </p:extLst>
              </p:nvPr>
            </p:nvGraphicFramePr>
            <p:xfrm>
              <a:off x="149087" y="1270527"/>
              <a:ext cx="11851138" cy="155690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826565">
                      <a:extLst>
                        <a:ext uri="{9D8B030D-6E8A-4147-A177-3AD203B41FA5}">
                          <a16:colId xmlns:a16="http://schemas.microsoft.com/office/drawing/2014/main" val="4011084844"/>
                        </a:ext>
                      </a:extLst>
                    </a:gridCol>
                    <a:gridCol w="2812774">
                      <a:extLst>
                        <a:ext uri="{9D8B030D-6E8A-4147-A177-3AD203B41FA5}">
                          <a16:colId xmlns:a16="http://schemas.microsoft.com/office/drawing/2014/main" val="567349167"/>
                        </a:ext>
                      </a:extLst>
                    </a:gridCol>
                    <a:gridCol w="5211799">
                      <a:extLst>
                        <a:ext uri="{9D8B030D-6E8A-4147-A177-3AD203B41FA5}">
                          <a16:colId xmlns:a16="http://schemas.microsoft.com/office/drawing/2014/main" val="2055225737"/>
                        </a:ext>
                      </a:extLst>
                    </a:gridCol>
                  </a:tblGrid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Reference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Min-wise hash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500" b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altLang="zh-CN" sz="2500" dirty="0"/>
                            <a:t>-min-wise hash</a:t>
                          </a:r>
                          <a:endParaRPr lang="zh-CN" altLang="en-US" sz="2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9449474"/>
                      </a:ext>
                    </a:extLst>
                  </a:tr>
                  <a:tr h="803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[Indyk ’01]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Feigenblat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, Porat,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Shiftan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’11]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1/</m:t>
                                                </m:r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1/</m:t>
                                                    </m:r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func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9917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280ED978-D3CA-42AE-AE52-ABA1BCA35D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427938"/>
                  </p:ext>
                </p:extLst>
              </p:nvPr>
            </p:nvGraphicFramePr>
            <p:xfrm>
              <a:off x="149087" y="1270527"/>
              <a:ext cx="11851138" cy="1556906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826565">
                      <a:extLst>
                        <a:ext uri="{9D8B030D-6E8A-4147-A177-3AD203B41FA5}">
                          <a16:colId xmlns:a16="http://schemas.microsoft.com/office/drawing/2014/main" val="4011084844"/>
                        </a:ext>
                      </a:extLst>
                    </a:gridCol>
                    <a:gridCol w="2812774">
                      <a:extLst>
                        <a:ext uri="{9D8B030D-6E8A-4147-A177-3AD203B41FA5}">
                          <a16:colId xmlns:a16="http://schemas.microsoft.com/office/drawing/2014/main" val="567349167"/>
                        </a:ext>
                      </a:extLst>
                    </a:gridCol>
                    <a:gridCol w="5211799">
                      <a:extLst>
                        <a:ext uri="{9D8B030D-6E8A-4147-A177-3AD203B41FA5}">
                          <a16:colId xmlns:a16="http://schemas.microsoft.com/office/drawing/2014/main" val="2055225737"/>
                        </a:ext>
                      </a:extLst>
                    </a:gridCol>
                  </a:tblGrid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Reference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Min-wise hash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5645" r="-468" b="-10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9449474"/>
                      </a:ext>
                    </a:extLst>
                  </a:tr>
                  <a:tr h="803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[Indyk ’01]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Feigenblat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, Porat,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Shiftan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’11]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6147" t="-99242" r="-185931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99242" r="-468" b="-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99179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84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D4A3A-5728-FF96-2631-FDFE5B287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CD4058-8920-FEEE-5E29-1630845C2049}"/>
              </a:ext>
            </a:extLst>
          </p:cNvPr>
          <p:cNvSpPr txBox="1"/>
          <p:nvPr/>
        </p:nvSpPr>
        <p:spPr>
          <a:xfrm>
            <a:off x="540407" y="404984"/>
            <a:ext cx="611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spc="300" dirty="0">
                <a:latin typeface="Calibri (Body)"/>
                <a:cs typeface="Times New Roman" panose="02020603050405020304" pitchFamily="18" charset="0"/>
              </a:rPr>
              <a:t>Prior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31AC1884-0AC6-9AC7-B026-5803B258A5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672699"/>
                  </p:ext>
                </p:extLst>
              </p:nvPr>
            </p:nvGraphicFramePr>
            <p:xfrm>
              <a:off x="149087" y="1270527"/>
              <a:ext cx="11851138" cy="231080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826565">
                      <a:extLst>
                        <a:ext uri="{9D8B030D-6E8A-4147-A177-3AD203B41FA5}">
                          <a16:colId xmlns:a16="http://schemas.microsoft.com/office/drawing/2014/main" val="4011084844"/>
                        </a:ext>
                      </a:extLst>
                    </a:gridCol>
                    <a:gridCol w="2812774">
                      <a:extLst>
                        <a:ext uri="{9D8B030D-6E8A-4147-A177-3AD203B41FA5}">
                          <a16:colId xmlns:a16="http://schemas.microsoft.com/office/drawing/2014/main" val="567349167"/>
                        </a:ext>
                      </a:extLst>
                    </a:gridCol>
                    <a:gridCol w="5211799">
                      <a:extLst>
                        <a:ext uri="{9D8B030D-6E8A-4147-A177-3AD203B41FA5}">
                          <a16:colId xmlns:a16="http://schemas.microsoft.com/office/drawing/2014/main" val="2055225737"/>
                        </a:ext>
                      </a:extLst>
                    </a:gridCol>
                  </a:tblGrid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Reference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Min-wise hash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500" b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altLang="zh-CN" sz="2500" dirty="0"/>
                            <a:t>-min-wise hash</a:t>
                          </a:r>
                          <a:endParaRPr lang="zh-CN" altLang="en-US" sz="2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9449474"/>
                      </a:ext>
                    </a:extLst>
                  </a:tr>
                  <a:tr h="803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[Indyk ’01]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Feigenblat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, Porat,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Shiftan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’11]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1/</m:t>
                                                </m:r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1/</m:t>
                                                    </m:r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func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9917979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[Saks, Srinivasan, Zhou, Zuckerman ’00]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[Gopalan,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Yehudayoff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’20]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1/</m:t>
                                                </m:r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</m:func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1/</m:t>
                                                    </m:r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00335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31AC1884-0AC6-9AC7-B026-5803B258A5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672699"/>
                  </p:ext>
                </p:extLst>
              </p:nvPr>
            </p:nvGraphicFramePr>
            <p:xfrm>
              <a:off x="149087" y="1270527"/>
              <a:ext cx="11851138" cy="231080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826565">
                      <a:extLst>
                        <a:ext uri="{9D8B030D-6E8A-4147-A177-3AD203B41FA5}">
                          <a16:colId xmlns:a16="http://schemas.microsoft.com/office/drawing/2014/main" val="4011084844"/>
                        </a:ext>
                      </a:extLst>
                    </a:gridCol>
                    <a:gridCol w="2812774">
                      <a:extLst>
                        <a:ext uri="{9D8B030D-6E8A-4147-A177-3AD203B41FA5}">
                          <a16:colId xmlns:a16="http://schemas.microsoft.com/office/drawing/2014/main" val="567349167"/>
                        </a:ext>
                      </a:extLst>
                    </a:gridCol>
                    <a:gridCol w="5211799">
                      <a:extLst>
                        <a:ext uri="{9D8B030D-6E8A-4147-A177-3AD203B41FA5}">
                          <a16:colId xmlns:a16="http://schemas.microsoft.com/office/drawing/2014/main" val="2055225737"/>
                        </a:ext>
                      </a:extLst>
                    </a:gridCol>
                  </a:tblGrid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Reference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Min-wise hash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5645" r="-468" b="-20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9449474"/>
                      </a:ext>
                    </a:extLst>
                  </a:tr>
                  <a:tr h="803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[Indyk ’01]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Feigenblat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, Porat,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Shiftan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’11]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6147" t="-99242" r="-185931" b="-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99242" r="-468" b="-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9917979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[Saks, Srinivasan, Zhou, Zuckerman ’00]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[Gopalan,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Yehudayoff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’20]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6147" t="-212097" r="-185931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212097" r="-468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003359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370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1A883-AB3A-A15D-3C30-AD669B2CD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B9B4CF-26FF-5520-F393-2573ACE37B07}"/>
              </a:ext>
            </a:extLst>
          </p:cNvPr>
          <p:cNvSpPr txBox="1"/>
          <p:nvPr/>
        </p:nvSpPr>
        <p:spPr>
          <a:xfrm>
            <a:off x="540407" y="404984"/>
            <a:ext cx="611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spc="300" dirty="0">
                <a:latin typeface="Calibri (Body)"/>
                <a:cs typeface="Times New Roman" panose="02020603050405020304" pitchFamily="18" charset="0"/>
              </a:rPr>
              <a:t>Prior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4ACC1340-F72D-9873-AFBD-45D94BB8E0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2233577"/>
                  </p:ext>
                </p:extLst>
              </p:nvPr>
            </p:nvGraphicFramePr>
            <p:xfrm>
              <a:off x="149087" y="1270527"/>
              <a:ext cx="11851138" cy="306470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826565">
                      <a:extLst>
                        <a:ext uri="{9D8B030D-6E8A-4147-A177-3AD203B41FA5}">
                          <a16:colId xmlns:a16="http://schemas.microsoft.com/office/drawing/2014/main" val="4011084844"/>
                        </a:ext>
                      </a:extLst>
                    </a:gridCol>
                    <a:gridCol w="2812774">
                      <a:extLst>
                        <a:ext uri="{9D8B030D-6E8A-4147-A177-3AD203B41FA5}">
                          <a16:colId xmlns:a16="http://schemas.microsoft.com/office/drawing/2014/main" val="567349167"/>
                        </a:ext>
                      </a:extLst>
                    </a:gridCol>
                    <a:gridCol w="5211799">
                      <a:extLst>
                        <a:ext uri="{9D8B030D-6E8A-4147-A177-3AD203B41FA5}">
                          <a16:colId xmlns:a16="http://schemas.microsoft.com/office/drawing/2014/main" val="2055225737"/>
                        </a:ext>
                      </a:extLst>
                    </a:gridCol>
                  </a:tblGrid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Reference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Min-wise hash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500" b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altLang="zh-CN" sz="2500" dirty="0"/>
                            <a:t>-min-wise hash</a:t>
                          </a:r>
                          <a:endParaRPr lang="zh-CN" altLang="en-US" sz="2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9449474"/>
                      </a:ext>
                    </a:extLst>
                  </a:tr>
                  <a:tr h="803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[Indyk ’01]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Feigenblat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, Porat,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Shiftan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’11]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1/</m:t>
                                                </m:r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1/</m:t>
                                                    </m:r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func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9917979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[Saks, Srinivasan, Zhou, Zuckerman ’00]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[Gopalan,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Yehudayoff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’20]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1/</m:t>
                                                </m:r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</m:func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1/</m:t>
                                                    </m:r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0033596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solidFill>
                                <a:srgbClr val="00B050"/>
                              </a:solidFill>
                            </a:rPr>
                            <a:t>Non-explicit Constructions</a:t>
                          </a:r>
                          <a:endParaRPr lang="zh-CN" altLang="en-US" sz="1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altLang="zh-CN" sz="18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func>
                                  <m:funcPr>
                                    <m:ctrlP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altLang="zh-CN" sz="18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func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altLang="zh-CN" sz="18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896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4ACC1340-F72D-9873-AFBD-45D94BB8E0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2233577"/>
                  </p:ext>
                </p:extLst>
              </p:nvPr>
            </p:nvGraphicFramePr>
            <p:xfrm>
              <a:off x="149087" y="1270527"/>
              <a:ext cx="11851138" cy="306470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826565">
                      <a:extLst>
                        <a:ext uri="{9D8B030D-6E8A-4147-A177-3AD203B41FA5}">
                          <a16:colId xmlns:a16="http://schemas.microsoft.com/office/drawing/2014/main" val="4011084844"/>
                        </a:ext>
                      </a:extLst>
                    </a:gridCol>
                    <a:gridCol w="2812774">
                      <a:extLst>
                        <a:ext uri="{9D8B030D-6E8A-4147-A177-3AD203B41FA5}">
                          <a16:colId xmlns:a16="http://schemas.microsoft.com/office/drawing/2014/main" val="567349167"/>
                        </a:ext>
                      </a:extLst>
                    </a:gridCol>
                    <a:gridCol w="5211799">
                      <a:extLst>
                        <a:ext uri="{9D8B030D-6E8A-4147-A177-3AD203B41FA5}">
                          <a16:colId xmlns:a16="http://schemas.microsoft.com/office/drawing/2014/main" val="2055225737"/>
                        </a:ext>
                      </a:extLst>
                    </a:gridCol>
                  </a:tblGrid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Reference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Min-wise hash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5645" r="-468" b="-30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9449474"/>
                      </a:ext>
                    </a:extLst>
                  </a:tr>
                  <a:tr h="803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[Indyk ’01]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Feigenblat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, Porat,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Shiftan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’11]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6147" t="-99242" r="-185931" b="-189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99242" r="-468" b="-189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9917979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[Saks, Srinivasan, Zhou, Zuckerman ’00]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[Gopalan,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Yehudayoff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’20]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6147" t="-212097" r="-185931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212097" r="-468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0033596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solidFill>
                                <a:srgbClr val="00B050"/>
                              </a:solidFill>
                            </a:rPr>
                            <a:t>Non-explicit Constructions</a:t>
                          </a:r>
                          <a:endParaRPr lang="zh-CN" altLang="en-US" sz="1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6147" t="-312097" r="-185931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312097" r="-468" b="-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3896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339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118B1-3828-D7B9-8FC4-C1F5FA14D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247C0C-B228-5EF4-74B0-A62F8954EB56}"/>
              </a:ext>
            </a:extLst>
          </p:cNvPr>
          <p:cNvSpPr txBox="1"/>
          <p:nvPr/>
        </p:nvSpPr>
        <p:spPr>
          <a:xfrm>
            <a:off x="540407" y="404984"/>
            <a:ext cx="611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pc="300" dirty="0">
                <a:latin typeface="Calibri (Body)"/>
                <a:cs typeface="Times New Roman" panose="02020603050405020304" pitchFamily="18" charset="0"/>
              </a:rPr>
              <a:t>Our Results</a:t>
            </a:r>
            <a:endParaRPr lang="en-US" altLang="zh-TW" sz="3200" b="1" spc="300" dirty="0"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188AB7A9-A7A4-B6B0-A2C4-8AEE5A736F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67277"/>
                  </p:ext>
                </p:extLst>
              </p:nvPr>
            </p:nvGraphicFramePr>
            <p:xfrm>
              <a:off x="149087" y="1270527"/>
              <a:ext cx="11851138" cy="388023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826565">
                      <a:extLst>
                        <a:ext uri="{9D8B030D-6E8A-4147-A177-3AD203B41FA5}">
                          <a16:colId xmlns:a16="http://schemas.microsoft.com/office/drawing/2014/main" val="4011084844"/>
                        </a:ext>
                      </a:extLst>
                    </a:gridCol>
                    <a:gridCol w="2812774">
                      <a:extLst>
                        <a:ext uri="{9D8B030D-6E8A-4147-A177-3AD203B41FA5}">
                          <a16:colId xmlns:a16="http://schemas.microsoft.com/office/drawing/2014/main" val="567349167"/>
                        </a:ext>
                      </a:extLst>
                    </a:gridCol>
                    <a:gridCol w="5211799">
                      <a:extLst>
                        <a:ext uri="{9D8B030D-6E8A-4147-A177-3AD203B41FA5}">
                          <a16:colId xmlns:a16="http://schemas.microsoft.com/office/drawing/2014/main" val="2055225737"/>
                        </a:ext>
                      </a:extLst>
                    </a:gridCol>
                  </a:tblGrid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Reference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Min-wise hash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500" b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r>
                            <a:rPr lang="en-US" altLang="zh-CN" sz="2500" dirty="0"/>
                            <a:t>-min-wise hash</a:t>
                          </a:r>
                          <a:endParaRPr lang="zh-CN" altLang="en-US" sz="25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9449474"/>
                      </a:ext>
                    </a:extLst>
                  </a:tr>
                  <a:tr h="803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[Indyk ’01]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Feigenblat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, Porat,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Shiftan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’11]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1/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func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1/</m:t>
                                                </m:r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func>
                                              <m:func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1/</m:t>
                                                    </m:r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func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79917979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[Saks, Srinivasan, Zhou, Zuckerman ’00]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[Gopalan,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Yehudayoff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’20]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func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</m:func>
                                        <m: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unc>
                                          <m:func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1/</m:t>
                                                </m:r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  <m:r>
                                      <a:rPr lang="en-US" altLang="zh-CN" sz="1800" b="0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</m:func>
                                            <m:r>
                                              <a:rPr lang="en-US" altLang="zh-CN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altLang="zh-CN" sz="18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1/</m:t>
                                                    </m:r>
                                                    <m:r>
                                                      <a:rPr lang="en-US" altLang="zh-CN" sz="1800" b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0033596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solidFill>
                                <a:srgbClr val="00B050"/>
                              </a:solidFill>
                            </a:rPr>
                            <a:t>Non-explicit Constructions</a:t>
                          </a:r>
                          <a:endParaRPr lang="zh-CN" altLang="en-US" sz="1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altLang="zh-CN" sz="18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func>
                                  <m:funcPr>
                                    <m:ctrlP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altLang="zh-CN" sz="18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func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altLang="zh-CN" sz="1800" b="1" i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  <m:r>
                                  <a:rPr lang="en-US" altLang="zh-CN" sz="18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2389605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</a:rPr>
                            <a:t>Our Results</a:t>
                          </a:r>
                          <a:endParaRPr lang="zh-CN" altLang="en-US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altLang="zh-CN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altLang="zh-CN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altLang="zh-CN" sz="1800" b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altLang="zh-CN" sz="1800" b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altLang="zh-CN" sz="1800" b="1" dirty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  <m:r>
                                  <a:rPr lang="en-US" altLang="zh-CN" sz="18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  <m:d>
                                      <m:dPr>
                                        <m:ctrlPr>
                                          <a:rPr lang="en-US" altLang="zh-CN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sz="1800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unc>
                                              <m:funcPr>
                                                <m:ctrlPr>
                                                  <a:rPr lang="en-US" altLang="zh-CN" sz="1800" b="1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a:rPr lang="en-US" altLang="zh-CN" sz="1800" b="1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𝐥𝐨𝐠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altLang="zh-CN" sz="1800" b="1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𝑵</m:t>
                                                </m:r>
                                              </m:e>
                                            </m:func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n-US" altLang="zh-CN" sz="1800" b="1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a:rPr lang="en-US" altLang="zh-CN" sz="1800" b="1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𝐥𝐨𝐠</m:t>
                                                </m:r>
                                              </m:fName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en-US" altLang="zh-CN" sz="1800" b="1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a:rPr lang="en-US" altLang="zh-CN" sz="1800" b="1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𝐥𝐨𝐠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en-US" altLang="zh-CN" sz="1800" b="1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𝑵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func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  <m:d>
                                  <m:dPr>
                                    <m:ctrlPr>
                                      <a:rPr lang="en-US" altLang="zh-CN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func>
                                      <m:funcPr>
                                        <m:ctrlPr>
                                          <a:rPr lang="en-US" altLang="zh-CN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altLang="zh-CN" sz="1800" b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r>
                                          <a:rPr lang="en-US" altLang="zh-CN" sz="1800" b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𝑵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altLang="zh-CN" sz="1800" b="1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𝜹</m:t>
                                </m:r>
                                <m:r>
                                  <a:rPr lang="en-US" altLang="zh-CN" sz="18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altLang="zh-CN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altLang="zh-CN" sz="1800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  <m:d>
                                      <m:dPr>
                                        <m:ctrlPr>
                                          <a:rPr lang="en-US" altLang="zh-CN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zh-CN" sz="1800" b="1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unc>
                                              <m:funcPr>
                                                <m:ctrlPr>
                                                  <a:rPr lang="en-US" altLang="zh-CN" sz="1800" b="1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a:rPr lang="en-US" altLang="zh-CN" sz="1800" b="1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𝐥𝐨𝐠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altLang="zh-CN" sz="1800" b="1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𝑵</m:t>
                                                </m:r>
                                              </m:e>
                                            </m:func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n-US" altLang="zh-CN" sz="1800" b="1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a:rPr lang="en-US" altLang="zh-CN" sz="1800" b="1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𝐥𝐨𝐠</m:t>
                                                </m:r>
                                              </m:fName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en-US" altLang="zh-CN" sz="1800" b="1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a:rPr lang="en-US" altLang="zh-CN" sz="1800" b="1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𝐥𝐨𝐠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en-US" altLang="zh-CN" sz="1800" b="1" i="1" smtClean="0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𝑵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func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  <m:r>
                                  <a:rPr lang="en-US" altLang="zh-CN" sz="18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CN" sz="1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sz="18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altLang="zh-CN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altLang="zh-CN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𝑶</m:t>
                                        </m:r>
                                        <m:r>
                                          <a:rPr lang="en-US" altLang="zh-CN" sz="1800" b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altLang="zh-CN" sz="1800" b="1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  <m:r>
                                          <a:rPr lang="en-US" altLang="zh-CN" sz="1800" b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altLang="zh-CN" sz="18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𝑵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zh-CN" altLang="en-US" sz="18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003421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188AB7A9-A7A4-B6B0-A2C4-8AEE5A736F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67277"/>
                  </p:ext>
                </p:extLst>
              </p:nvPr>
            </p:nvGraphicFramePr>
            <p:xfrm>
              <a:off x="149087" y="1270527"/>
              <a:ext cx="11851138" cy="3880235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826565">
                      <a:extLst>
                        <a:ext uri="{9D8B030D-6E8A-4147-A177-3AD203B41FA5}">
                          <a16:colId xmlns:a16="http://schemas.microsoft.com/office/drawing/2014/main" val="4011084844"/>
                        </a:ext>
                      </a:extLst>
                    </a:gridCol>
                    <a:gridCol w="2812774">
                      <a:extLst>
                        <a:ext uri="{9D8B030D-6E8A-4147-A177-3AD203B41FA5}">
                          <a16:colId xmlns:a16="http://schemas.microsoft.com/office/drawing/2014/main" val="567349167"/>
                        </a:ext>
                      </a:extLst>
                    </a:gridCol>
                    <a:gridCol w="5211799">
                      <a:extLst>
                        <a:ext uri="{9D8B030D-6E8A-4147-A177-3AD203B41FA5}">
                          <a16:colId xmlns:a16="http://schemas.microsoft.com/office/drawing/2014/main" val="2055225737"/>
                        </a:ext>
                      </a:extLst>
                    </a:gridCol>
                  </a:tblGrid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Reference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500" dirty="0"/>
                            <a:t>Min-wise hash</a:t>
                          </a:r>
                          <a:endParaRPr lang="zh-CN" altLang="en-US" sz="25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5645" r="-468" b="-4161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9449474"/>
                      </a:ext>
                    </a:extLst>
                  </a:tr>
                  <a:tr h="8030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[Indyk ’01]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Feigenblat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, Porat,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Shiftan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’11]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6147" t="-99242" r="-185931" b="-2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99242" r="-468" b="-29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79917979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[Saks, Srinivasan, Zhou, Zuckerman ’00]</a:t>
                          </a:r>
                        </a:p>
                        <a:p>
                          <a:pPr algn="ctr"/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[Gopalan, </a:t>
                          </a:r>
                          <a:r>
                            <a:rPr lang="en-US" altLang="zh-CN" sz="1800" dirty="0" err="1">
                              <a:solidFill>
                                <a:srgbClr val="7030A0"/>
                              </a:solidFill>
                            </a:rPr>
                            <a:t>Yehudayoff</a:t>
                          </a:r>
                          <a:r>
                            <a:rPr lang="en-US" altLang="zh-CN" sz="1800" dirty="0">
                              <a:solidFill>
                                <a:srgbClr val="7030A0"/>
                              </a:solidFill>
                            </a:rPr>
                            <a:t> ’20]</a:t>
                          </a:r>
                          <a:endParaRPr lang="zh-CN" altLang="en-US" sz="18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6147" t="-213821" r="-185931" b="-2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213821" r="-468" b="-2121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0033596"/>
                      </a:ext>
                    </a:extLst>
                  </a:tr>
                  <a:tr h="7538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solidFill>
                                <a:srgbClr val="00B050"/>
                              </a:solidFill>
                            </a:rPr>
                            <a:t>Non-explicit Constructions</a:t>
                          </a:r>
                          <a:endParaRPr lang="zh-CN" altLang="en-US" sz="18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6147" t="-311290" r="-185931" b="-110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311290" r="-468" b="-110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2389605"/>
                      </a:ext>
                    </a:extLst>
                  </a:tr>
                  <a:tr h="8155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800" b="1" dirty="0">
                              <a:solidFill>
                                <a:srgbClr val="FF0000"/>
                              </a:solidFill>
                            </a:rPr>
                            <a:t>Our Results</a:t>
                          </a:r>
                          <a:endParaRPr lang="zh-CN" altLang="en-US" sz="18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6147" t="-380597" r="-185931" b="-2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7602" t="-380597" r="-468" b="-22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03421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579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C3AA7-B36E-4BA7-6BA2-B03AB5EDA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EADC8E-BC28-B9B7-4A33-2B854CA90283}"/>
              </a:ext>
            </a:extLst>
          </p:cNvPr>
          <p:cNvSpPr txBox="1"/>
          <p:nvPr/>
        </p:nvSpPr>
        <p:spPr>
          <a:xfrm>
            <a:off x="822853" y="1949231"/>
            <a:ext cx="5393254" cy="553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000" b="1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1</a:t>
            </a:r>
            <a:r>
              <a:rPr lang="en-US" altLang="zh-TW" sz="3000" b="1" baseline="30000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st</a:t>
            </a:r>
            <a:r>
              <a:rPr lang="en-US" altLang="zh-TW" sz="3000" b="1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 S</a:t>
            </a:r>
            <a:r>
              <a:rPr lang="en-US" altLang="zh-TW" sz="2300" b="1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TEP </a:t>
            </a:r>
            <a:r>
              <a:rPr lang="en-US" altLang="zh-TW" sz="3000" b="1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– B</a:t>
            </a:r>
            <a:r>
              <a:rPr lang="en-US" altLang="zh-TW" sz="2300" b="1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ALLS</a:t>
            </a:r>
            <a:r>
              <a:rPr lang="en-US" altLang="zh-TW" sz="3000" b="1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 </a:t>
            </a:r>
            <a:r>
              <a:rPr lang="en-US" altLang="zh-TW" sz="2300" b="1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INTO</a:t>
            </a:r>
            <a:r>
              <a:rPr lang="en-US" altLang="zh-TW" sz="3000" b="1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 B</a:t>
            </a:r>
            <a:r>
              <a:rPr lang="en-US" altLang="zh-TW" sz="2300" b="1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INS</a:t>
            </a:r>
            <a:endParaRPr lang="en-US" altLang="zh-TW" sz="2400" dirty="0"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B9B0A38-8426-65C8-7FC3-1E7EE29CC917}"/>
              </a:ext>
            </a:extLst>
          </p:cNvPr>
          <p:cNvSpPr txBox="1"/>
          <p:nvPr/>
        </p:nvSpPr>
        <p:spPr>
          <a:xfrm>
            <a:off x="822853" y="2966547"/>
            <a:ext cx="5393254" cy="55399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0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2</a:t>
            </a:r>
            <a:r>
              <a:rPr lang="en-US" altLang="zh-TW" sz="3000" b="1" baseline="30000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nd</a:t>
            </a:r>
            <a:r>
              <a:rPr lang="en-US" altLang="zh-TW" sz="30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 S</a:t>
            </a:r>
            <a:r>
              <a:rPr lang="en-US" altLang="zh-TW" sz="23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TEP</a:t>
            </a:r>
            <a:r>
              <a:rPr lang="en-US" altLang="zh-TW" sz="30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 – R</a:t>
            </a:r>
            <a:r>
              <a:rPr lang="en-US" altLang="zh-TW" sz="23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ECYCLE</a:t>
            </a:r>
            <a:r>
              <a:rPr lang="en-US" altLang="zh-TW" sz="30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 R</a:t>
            </a:r>
            <a:r>
              <a:rPr lang="en-US" altLang="zh-TW" sz="2300" b="1" dirty="0">
                <a:solidFill>
                  <a:schemeClr val="accent2"/>
                </a:solidFill>
                <a:latin typeface="Calibri (Body)"/>
                <a:cs typeface="Times New Roman" panose="02020603050405020304" pitchFamily="18" charset="0"/>
              </a:rPr>
              <a:t>ANDOMNESS</a:t>
            </a:r>
            <a:endParaRPr lang="en-US" altLang="zh-TW" sz="2400" dirty="0"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6BE7ADA9-299B-CBF7-CC25-571D921061A3}"/>
              </a:ext>
            </a:extLst>
          </p:cNvPr>
          <p:cNvSpPr txBox="1"/>
          <p:nvPr/>
        </p:nvSpPr>
        <p:spPr>
          <a:xfrm>
            <a:off x="822853" y="3982997"/>
            <a:ext cx="5393254" cy="55399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30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3</a:t>
            </a:r>
            <a:r>
              <a:rPr lang="en-US" altLang="zh-TW" sz="3000" b="1" baseline="30000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rd</a:t>
            </a:r>
            <a:r>
              <a:rPr lang="en-US" altLang="zh-TW" sz="30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 S</a:t>
            </a:r>
            <a:r>
              <a:rPr lang="en-US" altLang="zh-TW" sz="23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TEP</a:t>
            </a:r>
            <a:r>
              <a:rPr lang="en-US" altLang="zh-TW" sz="30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 – D</a:t>
            </a:r>
            <a:r>
              <a:rPr lang="en-US" altLang="zh-TW" sz="23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OMAIN</a:t>
            </a:r>
            <a:r>
              <a:rPr lang="en-US" altLang="zh-TW" sz="30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 R</a:t>
            </a:r>
            <a:r>
              <a:rPr lang="en-US" altLang="zh-TW" sz="2300" b="1" dirty="0">
                <a:solidFill>
                  <a:schemeClr val="accent3"/>
                </a:solidFill>
                <a:latin typeface="Calibri (Body)"/>
                <a:cs typeface="Times New Roman" panose="02020603050405020304" pitchFamily="18" charset="0"/>
              </a:rPr>
              <a:t>EDUCTION</a:t>
            </a:r>
            <a:endParaRPr lang="en-US" altLang="zh-TW" sz="2400" dirty="0">
              <a:latin typeface="Calibri (Body)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35F316B6-2AD0-2241-EC86-A3C656CA7A92}"/>
                  </a:ext>
                </a:extLst>
              </p:cNvPr>
              <p:cNvSpPr txBox="1"/>
              <p:nvPr/>
            </p:nvSpPr>
            <p:spPr>
              <a:xfrm>
                <a:off x="6335376" y="2087798"/>
                <a:ext cx="5981527" cy="189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func>
                                <m:func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\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altLang="zh-TW" sz="2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1±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lang="en-US" altLang="zh-TW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p>
                        <m:e>
                          <m:func>
                            <m:funcPr>
                              <m:ctrlP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∼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ℋ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∧</m:t>
                              </m:r>
                              <m:func>
                                <m:funcPr>
                                  <m:ctrlP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TW" sz="24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\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r>
                                    <a:rPr lang="en-US" altLang="zh-TW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altLang="zh-TW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altLang="zh-TW" sz="2400" b="0" dirty="0"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35F316B6-2AD0-2241-EC86-A3C656CA7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376" y="2087798"/>
                <a:ext cx="5981527" cy="18951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">
            <a:extLst>
              <a:ext uri="{FF2B5EF4-FFF2-40B4-BE49-F238E27FC236}">
                <a16:creationId xmlns:a16="http://schemas.microsoft.com/office/drawing/2014/main" id="{DFB1ECAF-70BA-8B19-071E-93ED83EC71CC}"/>
              </a:ext>
            </a:extLst>
          </p:cNvPr>
          <p:cNvSpPr txBox="1"/>
          <p:nvPr/>
        </p:nvSpPr>
        <p:spPr>
          <a:xfrm>
            <a:off x="540407" y="404984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84974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4769D-A2D6-0ACF-712A-9717FC5DD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032F68-77F5-9233-E7F5-5C0A542BC5EA}"/>
              </a:ext>
            </a:extLst>
          </p:cNvPr>
          <p:cNvSpPr txBox="1"/>
          <p:nvPr/>
        </p:nvSpPr>
        <p:spPr>
          <a:xfrm>
            <a:off x="540407" y="404984"/>
            <a:ext cx="5407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300" dirty="0">
                <a:latin typeface="Calibri (Body)"/>
                <a:cs typeface="Times New Roman" panose="02020603050405020304" pitchFamily="18" charset="0"/>
              </a:rPr>
              <a:t>Two Level Hash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462E74-BF3E-47D2-94C3-4C0E89D21C08}"/>
                  </a:ext>
                </a:extLst>
              </p:cNvPr>
              <p:cNvSpPr txBox="1"/>
              <p:nvPr/>
            </p:nvSpPr>
            <p:spPr>
              <a:xfrm>
                <a:off x="229064" y="1733260"/>
                <a:ext cx="4272981" cy="156966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1" dirty="0">
                    <a:latin typeface="Calibri (Body)"/>
                    <a:cs typeface="Times New Roman" panose="02020603050405020304" pitchFamily="18" charset="0"/>
                  </a:rPr>
                  <a:t>Balls into Bins: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small max-load, </a:t>
                </a:r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concentration.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/ℓ, ∀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∈[ℓ]</m:t>
                      </m:r>
                    </m:oMath>
                  </m:oMathPara>
                </a14:m>
                <a:endParaRPr lang="en-US" altLang="zh-CN" sz="240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</m:func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small</m:t>
                      </m:r>
                    </m:oMath>
                  </m:oMathPara>
                </a14:m>
                <a:endParaRPr lang="en-US" altLang="zh-CN" sz="240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462E74-BF3E-47D2-94C3-4C0E89D21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4" y="1733260"/>
                <a:ext cx="4272981" cy="1569660"/>
              </a:xfrm>
              <a:prstGeom prst="rect">
                <a:avLst/>
              </a:prstGeom>
              <a:blipFill>
                <a:blip r:embed="rId2"/>
                <a:stretch>
                  <a:fillRect l="-1847" t="-2682" r="-4688" b="-3448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7DC2FBAE-2C00-F97C-6BDC-AD871387ECE2}"/>
                  </a:ext>
                </a:extLst>
              </p:cNvPr>
              <p:cNvSpPr txBox="1"/>
              <p:nvPr/>
            </p:nvSpPr>
            <p:spPr>
              <a:xfrm>
                <a:off x="6074585" y="1440873"/>
                <a:ext cx="225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2">
                <a:extLst>
                  <a:ext uri="{FF2B5EF4-FFF2-40B4-BE49-F238E27FC236}">
                    <a16:creationId xmlns:a16="http://schemas.microsoft.com/office/drawing/2014/main" id="{7DC2FBAE-2C00-F97C-6BDC-AD871387E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585" y="1440873"/>
                <a:ext cx="22558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867DBEC-CBC9-0B71-528B-6DB24862D9CC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>
            <a:off x="7202485" y="2025648"/>
            <a:ext cx="0" cy="14651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F2FB1C5B-9AFC-EFD8-A217-94D0DCFDC2AC}"/>
                  </a:ext>
                </a:extLst>
              </p:cNvPr>
              <p:cNvSpPr txBox="1"/>
              <p:nvPr/>
            </p:nvSpPr>
            <p:spPr>
              <a:xfrm>
                <a:off x="9276259" y="1881540"/>
                <a:ext cx="225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→[ℓ]</m:t>
                      </m:r>
                    </m:oMath>
                  </m:oMathPara>
                </a14:m>
                <a:endParaRPr lang="en-US" altLang="zh-TW" sz="2800" b="0" dirty="0">
                  <a:solidFill>
                    <a:srgbClr val="FF0000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F2FB1C5B-9AFC-EFD8-A217-94D0DCFDC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259" y="1881540"/>
                <a:ext cx="22558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8B20FD46-67A8-96CB-4295-B94C13733326}"/>
                  </a:ext>
                </a:extLst>
              </p:cNvPr>
              <p:cNvSpPr txBox="1"/>
              <p:nvPr/>
            </p:nvSpPr>
            <p:spPr>
              <a:xfrm>
                <a:off x="6074585" y="3490837"/>
                <a:ext cx="2255800" cy="624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2">
                <a:extLst>
                  <a:ext uri="{FF2B5EF4-FFF2-40B4-BE49-F238E27FC236}">
                    <a16:creationId xmlns:a16="http://schemas.microsoft.com/office/drawing/2014/main" id="{8B20FD46-67A8-96CB-4295-B94C13733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585" y="3490837"/>
                <a:ext cx="2255800" cy="624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DC0026C5-E4D5-363A-B5F1-73D35B1C558A}"/>
                  </a:ext>
                </a:extLst>
              </p:cNvPr>
              <p:cNvSpPr txBox="1"/>
              <p:nvPr/>
            </p:nvSpPr>
            <p:spPr>
              <a:xfrm>
                <a:off x="3840200" y="3530400"/>
                <a:ext cx="225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2">
                <a:extLst>
                  <a:ext uri="{FF2B5EF4-FFF2-40B4-BE49-F238E27FC236}">
                    <a16:creationId xmlns:a16="http://schemas.microsoft.com/office/drawing/2014/main" id="{DC0026C5-E4D5-363A-B5F1-73D35B1C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200" y="3530400"/>
                <a:ext cx="22558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B72D78C4-ECC4-5008-7379-D53C93BC9AE0}"/>
                  </a:ext>
                </a:extLst>
              </p:cNvPr>
              <p:cNvSpPr txBox="1"/>
              <p:nvPr/>
            </p:nvSpPr>
            <p:spPr>
              <a:xfrm>
                <a:off x="8148360" y="3530400"/>
                <a:ext cx="225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B72D78C4-ECC4-5008-7379-D53C93BC9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360" y="3530400"/>
                <a:ext cx="22558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2DD8BD1E-847F-0A62-3342-DD01626F28FB}"/>
              </a:ext>
            </a:extLst>
          </p:cNvPr>
          <p:cNvCxnSpPr>
            <a:cxnSpLocks/>
          </p:cNvCxnSpPr>
          <p:nvPr/>
        </p:nvCxnSpPr>
        <p:spPr>
          <a:xfrm flipH="1">
            <a:off x="4866498" y="2015138"/>
            <a:ext cx="1999657" cy="14138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DF2CA33-4A46-1B8E-B9E3-F73F6EB41F5E}"/>
              </a:ext>
            </a:extLst>
          </p:cNvPr>
          <p:cNvCxnSpPr>
            <a:cxnSpLocks/>
          </p:cNvCxnSpPr>
          <p:nvPr/>
        </p:nvCxnSpPr>
        <p:spPr>
          <a:xfrm>
            <a:off x="7537190" y="2015138"/>
            <a:ext cx="1739069" cy="14756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F1F2C83F-386F-B05F-3FE4-6F52C12BB58C}"/>
                  </a:ext>
                </a:extLst>
              </p:cNvPr>
              <p:cNvSpPr txBox="1"/>
              <p:nvPr/>
            </p:nvSpPr>
            <p:spPr>
              <a:xfrm>
                <a:off x="6056244" y="5809742"/>
                <a:ext cx="225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F1F2C83F-386F-B05F-3FE4-6F52C12BB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244" y="5809742"/>
                <a:ext cx="22558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0A4BEB3-4D7C-BCCD-D172-D9B8173D76F0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202485" y="4115175"/>
            <a:ext cx="0" cy="1655004"/>
          </a:xfrm>
          <a:prstGeom prst="straightConnector1">
            <a:avLst/>
          </a:prstGeom>
          <a:ln w="25400">
            <a:solidFill>
              <a:srgbClr val="07A39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8767FF0D-375A-39E7-4A86-9D6B86C56F20}"/>
              </a:ext>
            </a:extLst>
          </p:cNvPr>
          <p:cNvCxnSpPr>
            <a:cxnSpLocks/>
          </p:cNvCxnSpPr>
          <p:nvPr/>
        </p:nvCxnSpPr>
        <p:spPr>
          <a:xfrm>
            <a:off x="4887912" y="4247577"/>
            <a:ext cx="1765136" cy="1522602"/>
          </a:xfrm>
          <a:prstGeom prst="straightConnector1">
            <a:avLst/>
          </a:prstGeom>
          <a:ln w="25400">
            <a:solidFill>
              <a:srgbClr val="07A39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E933DDFA-FA24-C824-2E91-1BD06FCDA486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751923" y="4115175"/>
            <a:ext cx="1524337" cy="1655004"/>
          </a:xfrm>
          <a:prstGeom prst="straightConnector1">
            <a:avLst/>
          </a:prstGeom>
          <a:ln w="25400">
            <a:solidFill>
              <a:srgbClr val="07A39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97327622-7B12-A194-E832-39E6D2D3EC52}"/>
                  </a:ext>
                </a:extLst>
              </p:cNvPr>
              <p:cNvSpPr txBox="1"/>
              <p:nvPr/>
            </p:nvSpPr>
            <p:spPr>
              <a:xfrm>
                <a:off x="4814342" y="3511857"/>
                <a:ext cx="225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2">
                <a:extLst>
                  <a:ext uri="{FF2B5EF4-FFF2-40B4-BE49-F238E27FC236}">
                    <a16:creationId xmlns:a16="http://schemas.microsoft.com/office/drawing/2014/main" id="{97327622-7B12-A194-E832-39E6D2D3E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342" y="3511857"/>
                <a:ext cx="22558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2">
                <a:extLst>
                  <a:ext uri="{FF2B5EF4-FFF2-40B4-BE49-F238E27FC236}">
                    <a16:creationId xmlns:a16="http://schemas.microsoft.com/office/drawing/2014/main" id="{737EDE33-8A3F-BE12-EABC-9D1BB2E4C0BC}"/>
                  </a:ext>
                </a:extLst>
              </p:cNvPr>
              <p:cNvSpPr txBox="1"/>
              <p:nvPr/>
            </p:nvSpPr>
            <p:spPr>
              <a:xfrm>
                <a:off x="7257989" y="3506606"/>
                <a:ext cx="2255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TW" sz="3200" b="0" dirty="0">
                  <a:solidFill>
                    <a:schemeClr val="tx1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2">
                <a:extLst>
                  <a:ext uri="{FF2B5EF4-FFF2-40B4-BE49-F238E27FC236}">
                    <a16:creationId xmlns:a16="http://schemas.microsoft.com/office/drawing/2014/main" id="{737EDE33-8A3F-BE12-EABC-9D1BB2E4C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89" y="3506606"/>
                <a:ext cx="22558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2">
                <a:extLst>
                  <a:ext uri="{FF2B5EF4-FFF2-40B4-BE49-F238E27FC236}">
                    <a16:creationId xmlns:a16="http://schemas.microsoft.com/office/drawing/2014/main" id="{A35E98BD-E30D-2B19-6C35-DE40B0E6EDC5}"/>
                  </a:ext>
                </a:extLst>
              </p:cNvPr>
              <p:cNvSpPr txBox="1"/>
              <p:nvPr/>
            </p:nvSpPr>
            <p:spPr>
              <a:xfrm>
                <a:off x="8669439" y="5008878"/>
                <a:ext cx="34694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altLang="zh-TW" sz="28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altLang="zh-TW" sz="28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  <a:p>
                <a:r>
                  <a:rPr lang="en-US" altLang="zh-TW" sz="2800" dirty="0">
                    <a:solidFill>
                      <a:srgbClr val="07A398"/>
                    </a:solidFill>
                    <a:latin typeface="Calibri (Body)"/>
                    <a:cs typeface="Times New Roman" panose="02020603050405020304" pitchFamily="18" charset="0"/>
                  </a:rPr>
                  <a:t>i.i.d. from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</m:oMath>
                </a14:m>
                <a:endParaRPr lang="en-US" altLang="zh-TW" sz="2800" b="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2">
                <a:extLst>
                  <a:ext uri="{FF2B5EF4-FFF2-40B4-BE49-F238E27FC236}">
                    <a16:creationId xmlns:a16="http://schemas.microsoft.com/office/drawing/2014/main" id="{A35E98BD-E30D-2B19-6C35-DE40B0E6E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439" y="5008878"/>
                <a:ext cx="3469440" cy="954107"/>
              </a:xfrm>
              <a:prstGeom prst="rect">
                <a:avLst/>
              </a:prstGeom>
              <a:blipFill>
                <a:blip r:embed="rId11"/>
                <a:stretch>
                  <a:fillRect l="-3515"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E1E46DBA-83A7-D0A5-216A-5A9F3927AE88}"/>
                  </a:ext>
                </a:extLst>
              </p:cNvPr>
              <p:cNvSpPr txBox="1"/>
              <p:nvPr/>
            </p:nvSpPr>
            <p:spPr>
              <a:xfrm>
                <a:off x="8972849" y="792066"/>
                <a:ext cx="2862620" cy="561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TW" sz="28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8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800" b="0" i="1" smtClean="0">
                              <a:solidFill>
                                <a:srgbClr val="7AA41C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solidFill>
                                    <a:srgbClr val="7AA41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solidFill>
                                    <a:srgbClr val="7AA41C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r>
                        <a:rPr lang="en-US" altLang="zh-TW" sz="28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solidFill>
                            <a:srgbClr val="7AA41C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800" b="0" dirty="0">
                  <a:solidFill>
                    <a:srgbClr val="7AA41C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2">
                <a:extLst>
                  <a:ext uri="{FF2B5EF4-FFF2-40B4-BE49-F238E27FC236}">
                    <a16:creationId xmlns:a16="http://schemas.microsoft.com/office/drawing/2014/main" id="{E1E46DBA-83A7-D0A5-216A-5A9F3927A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849" y="792066"/>
                <a:ext cx="2862620" cy="5615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E6CCE496-FA87-1E96-CC84-D1BC5A7BAA01}"/>
                  </a:ext>
                </a:extLst>
              </p:cNvPr>
              <p:cNvSpPr txBox="1"/>
              <p:nvPr/>
            </p:nvSpPr>
            <p:spPr>
              <a:xfrm>
                <a:off x="229063" y="3980735"/>
                <a:ext cx="4272981" cy="2579745"/>
              </a:xfrm>
              <a:prstGeom prst="rect">
                <a:avLst/>
              </a:prstGeom>
              <a:noFill/>
              <a:ln w="19050">
                <a:solidFill>
                  <a:srgbClr val="07A39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b="1" dirty="0">
                    <a:latin typeface="Calibri (Body)"/>
                    <a:cs typeface="Times New Roman" panose="02020603050405020304" pitchFamily="18" charset="0"/>
                  </a:rPr>
                  <a:t>Each Block: </a:t>
                </a:r>
                <a:r>
                  <a:rPr lang="en-US" altLang="zh-TW" sz="2400" dirty="0">
                    <a:latin typeface="Calibri (Body)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TW" sz="240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Calibri (Body)"/>
                    <a:cs typeface="Times New Roman" panose="02020603050405020304" pitchFamily="18" charset="0"/>
                  </a:rPr>
                  <a:t> is small, there exists 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𝒢</m:t>
                    </m:r>
                    <m:r>
                      <a:rPr lang="en-US" altLang="zh-CN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solidFill>
                                  <a:srgbClr val="07A398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07A398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b="0" i="1" smtClean="0">
                                <a:solidFill>
                                  <a:srgbClr val="07A398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solidFill>
                                  <a:srgbClr val="07A398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altLang="zh-CN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with</m:t>
                    </m:r>
                    <m:r>
                      <a:rPr lang="en-US" altLang="zh-CN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en-US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𝒢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7A39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400" b="0" i="0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400" b="0" i="1" smtClean="0">
                        <a:solidFill>
                          <a:srgbClr val="07A39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2400" b="0" i="1" dirty="0">
                  <a:solidFill>
                    <a:srgbClr val="07A398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400" b="0" i="1" dirty="0">
                  <a:solidFill>
                    <a:srgbClr val="07A398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zh-CN" altLang="en-US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𝒢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zh-CN" sz="2400" i="1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400" i="1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i="1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i="1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i="1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altLang="zh-CN" sz="2400" b="0" i="1" smtClean="0">
                          <a:solidFill>
                            <a:srgbClr val="07A398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07A398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∼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altLang="zh-CN" sz="2400" b="0" i="1" smtClean="0">
                                      <a:solidFill>
                                        <a:srgbClr val="07A398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solidFill>
                                            <a:srgbClr val="07A398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smtClean="0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solidFill>
                                                <a:srgbClr val="07A398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400" b="0" i="1" smtClean="0">
                                  <a:solidFill>
                                    <a:srgbClr val="07A398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sz="2400" dirty="0">
                  <a:solidFill>
                    <a:srgbClr val="07A398"/>
                  </a:solidFill>
                  <a:latin typeface="Calibri (Body)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2">
                <a:extLst>
                  <a:ext uri="{FF2B5EF4-FFF2-40B4-BE49-F238E27FC236}">
                    <a16:creationId xmlns:a16="http://schemas.microsoft.com/office/drawing/2014/main" id="{E6CCE496-FA87-1E96-CC84-D1BC5A7BA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63" y="3980735"/>
                <a:ext cx="4272981" cy="2579745"/>
              </a:xfrm>
              <a:prstGeom prst="rect">
                <a:avLst/>
              </a:prstGeom>
              <a:blipFill>
                <a:blip r:embed="rId13"/>
                <a:stretch>
                  <a:fillRect l="-1847" t="-8920" r="-1847"/>
                </a:stretch>
              </a:blipFill>
              <a:ln w="19050">
                <a:solidFill>
                  <a:srgbClr val="07A398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">
            <a:extLst>
              <a:ext uri="{FF2B5EF4-FFF2-40B4-BE49-F238E27FC236}">
                <a16:creationId xmlns:a16="http://schemas.microsoft.com/office/drawing/2014/main" id="{F43BD4E9-AEAF-4035-05EA-9AEBF3637B7D}"/>
              </a:ext>
            </a:extLst>
          </p:cNvPr>
          <p:cNvSpPr txBox="1"/>
          <p:nvPr/>
        </p:nvSpPr>
        <p:spPr>
          <a:xfrm>
            <a:off x="9458285" y="2401426"/>
            <a:ext cx="291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Calibri (Body)"/>
                <a:cs typeface="Times New Roman" panose="02020603050405020304" pitchFamily="18" charset="0"/>
              </a:rPr>
              <a:t>Constant-wise independence</a:t>
            </a:r>
            <a:endParaRPr lang="en-US" altLang="zh-TW" sz="2400" b="0" dirty="0">
              <a:solidFill>
                <a:srgbClr val="FF0000"/>
              </a:solidFill>
              <a:latin typeface="Calibri (Body)"/>
              <a:cs typeface="Times New Roman" panose="02020603050405020304" pitchFamily="18" charset="0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DEAE3CF-BDB8-46D4-CDDA-9F5423C8CF77}"/>
              </a:ext>
            </a:extLst>
          </p:cNvPr>
          <p:cNvSpPr/>
          <p:nvPr/>
        </p:nvSpPr>
        <p:spPr>
          <a:xfrm>
            <a:off x="8430130" y="5506496"/>
            <a:ext cx="2246241" cy="42552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030A0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D5B10E5A-73C2-5F73-D370-65FB029F3726}"/>
              </a:ext>
            </a:extLst>
          </p:cNvPr>
          <p:cNvSpPr txBox="1"/>
          <p:nvPr/>
        </p:nvSpPr>
        <p:spPr>
          <a:xfrm>
            <a:off x="9214897" y="5982394"/>
            <a:ext cx="2384999" cy="830997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！"/>
            </a:pPr>
            <a:r>
              <a:rPr lang="en-US" altLang="zh-CN" sz="2400" dirty="0">
                <a:latin typeface="Calibri (Body)"/>
                <a:cs typeface="Times New Roman" panose="02020603050405020304" pitchFamily="18" charset="0"/>
              </a:rPr>
              <a:t>Require many random bits.</a:t>
            </a:r>
          </a:p>
        </p:txBody>
      </p:sp>
    </p:spTree>
    <p:extLst>
      <p:ext uri="{BB962C8B-B14F-4D97-AF65-F5344CB8AC3E}">
        <p14:creationId xmlns:p14="http://schemas.microsoft.com/office/powerpoint/2010/main" val="381276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6" grpId="0"/>
      <p:bldP spid="9" grpId="0"/>
      <p:bldP spid="10" grpId="0"/>
      <p:bldP spid="24" grpId="0"/>
      <p:bldP spid="39" grpId="0"/>
      <p:bldP spid="40" grpId="0"/>
      <p:bldP spid="45" grpId="0"/>
      <p:bldP spid="46" grpId="0" animBg="1"/>
      <p:bldP spid="5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7F7F7F"/>
      </a:dk2>
      <a:lt2>
        <a:srgbClr val="FDF5E7"/>
      </a:lt2>
      <a:accent1>
        <a:srgbClr val="0680C3"/>
      </a:accent1>
      <a:accent2>
        <a:srgbClr val="07A398"/>
      </a:accent2>
      <a:accent3>
        <a:srgbClr val="90C221"/>
      </a:accent3>
      <a:accent4>
        <a:srgbClr val="E62601"/>
      </a:accent4>
      <a:accent5>
        <a:srgbClr val="FBA200"/>
      </a:accent5>
      <a:accent6>
        <a:srgbClr val="57687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13230</TotalTime>
  <Words>1221</Words>
  <Application>Microsoft Office PowerPoint</Application>
  <PresentationFormat>宽屏</PresentationFormat>
  <Paragraphs>204</Paragraphs>
  <Slides>18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Calibri (Body)</vt:lpstr>
      <vt:lpstr>新細明體</vt:lpstr>
      <vt:lpstr>SimSun</vt:lpstr>
      <vt:lpstr>幼圆</vt:lpstr>
      <vt:lpstr>Arial</vt:lpstr>
      <vt:lpstr>Calibri</vt:lpstr>
      <vt:lpstr>Cambria Math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Ivana</dc:creator>
  <cp:lastModifiedBy>盛唐 黄</cp:lastModifiedBy>
  <cp:revision>1954</cp:revision>
  <dcterms:created xsi:type="dcterms:W3CDTF">2022-04-11T17:10:56Z</dcterms:created>
  <dcterms:modified xsi:type="dcterms:W3CDTF">2025-12-15T17:10:17Z</dcterms:modified>
</cp:coreProperties>
</file>