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8" r:id="rId2"/>
    <p:sldId id="477" r:id="rId3"/>
    <p:sldId id="507" r:id="rId4"/>
    <p:sldId id="484" r:id="rId5"/>
    <p:sldId id="508" r:id="rId6"/>
    <p:sldId id="509" r:id="rId7"/>
    <p:sldId id="266" r:id="rId8"/>
    <p:sldId id="500" r:id="rId9"/>
    <p:sldId id="512" r:id="rId10"/>
    <p:sldId id="513" r:id="rId11"/>
    <p:sldId id="514" r:id="rId12"/>
    <p:sldId id="523" r:id="rId13"/>
    <p:sldId id="499" r:id="rId14"/>
    <p:sldId id="517" r:id="rId15"/>
    <p:sldId id="525" r:id="rId16"/>
    <p:sldId id="518" r:id="rId17"/>
    <p:sldId id="524" r:id="rId18"/>
    <p:sldId id="515" r:id="rId19"/>
    <p:sldId id="497" r:id="rId20"/>
    <p:sldId id="510" r:id="rId21"/>
    <p:sldId id="522" r:id="rId22"/>
    <p:sldId id="526" r:id="rId23"/>
    <p:sldId id="527" r:id="rId24"/>
    <p:sldId id="528" r:id="rId25"/>
    <p:sldId id="530" r:id="rId26"/>
    <p:sldId id="531" r:id="rId27"/>
    <p:sldId id="529" r:id="rId28"/>
    <p:sldId id="534" r:id="rId29"/>
    <p:sldId id="537" r:id="rId30"/>
    <p:sldId id="538" r:id="rId31"/>
    <p:sldId id="539" r:id="rId32"/>
    <p:sldId id="532" r:id="rId33"/>
    <p:sldId id="533" r:id="rId34"/>
    <p:sldId id="535" r:id="rId35"/>
    <p:sldId id="536" r:id="rId36"/>
    <p:sldId id="494" r:id="rId37"/>
    <p:sldId id="520" r:id="rId38"/>
    <p:sldId id="459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eginning" id="{C338E8ED-EBBD-4783-B66D-6F83C3A80231}">
          <p14:sldIdLst>
            <p14:sldId id="258"/>
          </p14:sldIdLst>
        </p14:section>
        <p14:section name="Introduction" id="{843626F2-1448-4B04-9958-DF0167E8026D}">
          <p14:sldIdLst>
            <p14:sldId id="477"/>
            <p14:sldId id="507"/>
            <p14:sldId id="484"/>
            <p14:sldId id="508"/>
            <p14:sldId id="509"/>
          </p14:sldIdLst>
        </p14:section>
        <p14:section name="Hard Instances for k=1 and 2" id="{725F8CF9-3F73-4D6F-A6B1-D851C58F36FB}">
          <p14:sldIdLst>
            <p14:sldId id="266"/>
            <p14:sldId id="500"/>
            <p14:sldId id="512"/>
            <p14:sldId id="513"/>
            <p14:sldId id="514"/>
            <p14:sldId id="523"/>
          </p14:sldIdLst>
        </p14:section>
        <p14:section name="Topological Forcing for Larger k" id="{D5A473A6-CB6B-4590-A331-A22587C1C984}">
          <p14:sldIdLst>
            <p14:sldId id="499"/>
            <p14:sldId id="517"/>
            <p14:sldId id="525"/>
            <p14:sldId id="518"/>
            <p14:sldId id="524"/>
            <p14:sldId id="515"/>
            <p14:sldId id="497"/>
          </p14:sldIdLst>
        </p14:section>
        <p14:section name="From Antipodal Symmetry to Cyclic Symmetry" id="{370200E0-18D0-4CF1-A327-14ECB79D5A27}">
          <p14:sldIdLst>
            <p14:sldId id="510"/>
            <p14:sldId id="522"/>
            <p14:sldId id="526"/>
            <p14:sldId id="527"/>
            <p14:sldId id="528"/>
            <p14:sldId id="530"/>
            <p14:sldId id="531"/>
            <p14:sldId id="529"/>
            <p14:sldId id="534"/>
            <p14:sldId id="537"/>
            <p14:sldId id="538"/>
            <p14:sldId id="539"/>
            <p14:sldId id="532"/>
            <p14:sldId id="533"/>
            <p14:sldId id="535"/>
            <p14:sldId id="536"/>
          </p14:sldIdLst>
        </p14:section>
        <p14:section name="Ending" id="{76A7383D-36D2-42D4-8B8E-31206535C277}">
          <p14:sldIdLst>
            <p14:sldId id="494"/>
            <p14:sldId id="520"/>
            <p14:sldId id="4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A398"/>
    <a:srgbClr val="7AA41C"/>
    <a:srgbClr val="FFC000"/>
    <a:srgbClr val="58961A"/>
    <a:srgbClr val="D9D9D9"/>
    <a:srgbClr val="0680C3"/>
    <a:srgbClr val="FFF9EF"/>
    <a:srgbClr val="FFFCF7"/>
    <a:srgbClr val="FFF7EB"/>
    <a:srgbClr val="FFF6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86369" autoAdjust="0"/>
  </p:normalViewPr>
  <p:slideViewPr>
    <p:cSldViewPr snapToGrid="0">
      <p:cViewPr varScale="1">
        <p:scale>
          <a:sx n="64" d="100"/>
          <a:sy n="64" d="100"/>
        </p:scale>
        <p:origin x="50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372432-2C87-4F84-8679-40BD9941BAA9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D945E6-AA04-49C9-83FF-A71B0AD45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202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D945E6-AA04-49C9-83FF-A71B0AD45FD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797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F29E3-0819-F4C1-BFAF-5E66AE70D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E875FC-229F-322B-D7A6-043493B929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32C915-4D90-0D15-DA44-CD676792FC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56510E-2E7C-269C-978E-E5372FCEE4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D945E6-AA04-49C9-83FF-A71B0AD45FD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268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F29E3-0819-F4C1-BFAF-5E66AE70D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E875FC-229F-322B-D7A6-043493B929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32C915-4D90-0D15-DA44-CD676792FC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56510E-2E7C-269C-978E-E5372FCEE4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D945E6-AA04-49C9-83FF-A71B0AD45FD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67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F29E3-0819-F4C1-BFAF-5E66AE70D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E875FC-229F-322B-D7A6-043493B929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32C915-4D90-0D15-DA44-CD676792FC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56510E-2E7C-269C-978E-E5372FCEE4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D945E6-AA04-49C9-83FF-A71B0AD45FD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125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D945E6-AA04-49C9-83FF-A71B0AD45FD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907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61F52-B115-42A6-3BBB-1E6C813B8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5BFAD6-CA4F-ED96-35FF-25F6299E6A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D59892-A2C8-0D2B-36F7-295DA0D9A7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2F6C2A-BCF1-5B28-EE6E-C55DC9B914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D945E6-AA04-49C9-83FF-A71B0AD45FD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969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61F52-B115-42A6-3BBB-1E6C813B8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5BFAD6-CA4F-ED96-35FF-25F6299E6A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D59892-A2C8-0D2B-36F7-295DA0D9A7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2F6C2A-BCF1-5B28-EE6E-C55DC9B914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D945E6-AA04-49C9-83FF-A71B0AD45FD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0379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D945E6-AA04-49C9-83FF-A71B0AD45FD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445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52B50-CE5F-4EF6-939A-E2C9BB511F56}" type="datetime1">
              <a:rPr lang="en-US" altLang="zh-TW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F5FA8-C345-48F7-B1D1-E3F37A7C9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046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FF63-C8F5-4841-95EC-45F36E16C3D8}" type="datetime1">
              <a:rPr lang="en-US" altLang="zh-TW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F5FA8-C345-48F7-B1D1-E3F37A7C9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428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6CEA8-F592-4BA0-8C7B-61DE877B22CF}" type="datetime1">
              <a:rPr lang="en-US" altLang="zh-TW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F5FA8-C345-48F7-B1D1-E3F37A7C9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794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01CAC4-3C38-0EDC-3FDA-569569903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198E-799A-44E9-9ECB-BAB6187D599B}" type="datetime1">
              <a:rPr lang="en-US" altLang="zh-TW" smtClean="0"/>
              <a:t>8/23/2026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010527-CE56-8C3D-0139-802A3451C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D3E16A-C6A0-BD07-BA76-188AE0658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F5FA8-C345-48F7-B1D1-E3F37A7C9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0352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4AD0B19-86EF-422E-9AAC-6BF163056A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67086" y="3141167"/>
            <a:ext cx="7024915" cy="3716831"/>
          </a:xfrm>
          <a:custGeom>
            <a:avLst/>
            <a:gdLst>
              <a:gd name="connsiteX0" fmla="*/ 2670557 w 7600951"/>
              <a:gd name="connsiteY0" fmla="*/ 1022 h 4021606"/>
              <a:gd name="connsiteX1" fmla="*/ 6508863 w 7600951"/>
              <a:gd name="connsiteY1" fmla="*/ 1432235 h 4021606"/>
              <a:gd name="connsiteX2" fmla="*/ 7550870 w 7600951"/>
              <a:gd name="connsiteY2" fmla="*/ 1391891 h 4021606"/>
              <a:gd name="connsiteX3" fmla="*/ 7600951 w 7600951"/>
              <a:gd name="connsiteY3" fmla="*/ 1374564 h 4021606"/>
              <a:gd name="connsiteX4" fmla="*/ 7600951 w 7600951"/>
              <a:gd name="connsiteY4" fmla="*/ 4021606 h 4021606"/>
              <a:gd name="connsiteX5" fmla="*/ 0 w 7600951"/>
              <a:gd name="connsiteY5" fmla="*/ 4021606 h 4021606"/>
              <a:gd name="connsiteX6" fmla="*/ 1556 w 7600951"/>
              <a:gd name="connsiteY6" fmla="*/ 3982542 h 4021606"/>
              <a:gd name="connsiteX7" fmla="*/ 6118 w 7600951"/>
              <a:gd name="connsiteY7" fmla="*/ 3245483 h 4021606"/>
              <a:gd name="connsiteX8" fmla="*/ 1898571 w 7600951"/>
              <a:gd name="connsiteY8" fmla="*/ 167073 h 4021606"/>
              <a:gd name="connsiteX9" fmla="*/ 2670557 w 7600951"/>
              <a:gd name="connsiteY9" fmla="*/ 1022 h 4021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00951" h="4021606">
                <a:moveTo>
                  <a:pt x="2670557" y="1022"/>
                </a:moveTo>
                <a:cubicBezTo>
                  <a:pt x="4077416" y="-40126"/>
                  <a:pt x="5543114" y="1174037"/>
                  <a:pt x="6508863" y="1432235"/>
                </a:cubicBezTo>
                <a:cubicBezTo>
                  <a:pt x="6830780" y="1519586"/>
                  <a:pt x="7185521" y="1507222"/>
                  <a:pt x="7550870" y="1391891"/>
                </a:cubicBezTo>
                <a:lnTo>
                  <a:pt x="7600951" y="1374564"/>
                </a:lnTo>
                <a:lnTo>
                  <a:pt x="7600951" y="4021606"/>
                </a:lnTo>
                <a:lnTo>
                  <a:pt x="0" y="4021606"/>
                </a:lnTo>
                <a:lnTo>
                  <a:pt x="1556" y="3982542"/>
                </a:lnTo>
                <a:cubicBezTo>
                  <a:pt x="3838" y="3900899"/>
                  <a:pt x="6118" y="3704503"/>
                  <a:pt x="6118" y="3245483"/>
                </a:cubicBezTo>
                <a:cubicBezTo>
                  <a:pt x="6118" y="2327441"/>
                  <a:pt x="284285" y="852179"/>
                  <a:pt x="1898571" y="167073"/>
                </a:cubicBezTo>
                <a:cubicBezTo>
                  <a:pt x="2151516" y="59311"/>
                  <a:pt x="2410028" y="8642"/>
                  <a:pt x="2670557" y="1022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>
              <a:defRPr sz="18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E6C3DF-D301-B185-F865-18E63E3D444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B456A8BD-0332-4D29-8FDB-769C585CFE3C}" type="datetime1">
              <a:rPr lang="en-US" altLang="zh-TW" smtClean="0"/>
              <a:t>8/23/2026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A7E6EE-D6E7-AD96-4186-9B76128418F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DC775B-90F2-C182-9918-2F5F31C3B22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A8F5FA8-C345-48F7-B1D1-E3F37A7C9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024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638C4-3AC4-4951-832F-D409D8664C0C}" type="datetime1">
              <a:rPr lang="en-US" altLang="zh-TW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F5FA8-C345-48F7-B1D1-E3F37A7C9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552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A986F-0EEA-42A7-B96E-53BB5349C7B3}" type="datetime1">
              <a:rPr lang="en-US" altLang="zh-TW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F5FA8-C345-48F7-B1D1-E3F37A7C9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79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4FADE-2AF0-4925-B816-16F9F3C4B046}" type="datetime1">
              <a:rPr lang="en-US" altLang="zh-TW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F5FA8-C345-48F7-B1D1-E3F37A7C9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079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0E15F-C381-47BB-BD1D-C568826224F1}" type="datetime1">
              <a:rPr lang="en-US" altLang="zh-TW" smtClean="0"/>
              <a:t>8/23/2026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F5FA8-C345-48F7-B1D1-E3F37A7C9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545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2370-E1EC-4833-86E0-E3DF3FC65F0C}" type="datetime1">
              <a:rPr lang="en-US" altLang="zh-TW" smtClean="0"/>
              <a:t>8/23/2026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F5FA8-C345-48F7-B1D1-E3F37A7C9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453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5B1EC-6128-4C17-A1BA-30D5D977F0E2}" type="datetime1">
              <a:rPr lang="en-US" altLang="zh-TW" smtClean="0"/>
              <a:t>8/23/2026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F5FA8-C345-48F7-B1D1-E3F37A7C9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817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48318-4A5D-4FED-AB5E-7CABD96039F4}" type="datetime1">
              <a:rPr lang="en-US" altLang="zh-TW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F5FA8-C345-48F7-B1D1-E3F37A7C9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393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14761-89CC-4D6E-AF0B-78DE0B64BBF9}" type="datetime1">
              <a:rPr lang="en-US" altLang="zh-TW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F5FA8-C345-48F7-B1D1-E3F37A7C9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221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43F69-2029-41E1-8A0C-3B90300F1668}" type="datetime1">
              <a:rPr lang="en-US" altLang="zh-TW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F5FA8-C345-48F7-B1D1-E3F37A7C9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357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G"/><Relationship Id="rId7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0.png"/><Relationship Id="rId7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0.png"/><Relationship Id="rId5" Type="http://schemas.openxmlformats.org/officeDocument/2006/relationships/image" Target="../media/image570.png"/><Relationship Id="rId10" Type="http://schemas.openxmlformats.org/officeDocument/2006/relationships/image" Target="../media/image62.png"/><Relationship Id="rId4" Type="http://schemas.openxmlformats.org/officeDocument/2006/relationships/image" Target="../media/image560.png"/><Relationship Id="rId9" Type="http://schemas.openxmlformats.org/officeDocument/2006/relationships/image" Target="../media/image6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home.ustc.edu.cn/~xhymengustc/index_files/talks/TreeCover/ustc_TreeCover.pptx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27265" y="2192606"/>
            <a:ext cx="11749461" cy="140299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5000" b="1" dirty="0">
                <a:latin typeface="Calibri (Body)"/>
                <a:cs typeface="Times New Roman" panose="02020603050405020304" pitchFamily="18" charset="0"/>
              </a:rPr>
              <a:t>Stronger Lower Bounds for Tree Covers</a:t>
            </a:r>
          </a:p>
          <a:p>
            <a:pPr algn="ctr"/>
            <a:r>
              <a:rPr lang="en-US" altLang="zh-CN" sz="5000" b="1" dirty="0">
                <a:latin typeface="Calibri (Body)"/>
                <a:cs typeface="Times New Roman" panose="02020603050405020304" pitchFamily="18" charset="0"/>
              </a:rPr>
              <a:t>via Cyclic Symmetry</a:t>
            </a:r>
            <a:endParaRPr lang="en-US" sz="5000" b="1" dirty="0">
              <a:latin typeface="Calibri (Body)"/>
              <a:cs typeface="Times New Roman" panose="02020603050405020304" pitchFamily="18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F74C0353-887D-59AB-4350-DF315ADF52B7}"/>
              </a:ext>
            </a:extLst>
          </p:cNvPr>
          <p:cNvSpPr txBox="1"/>
          <p:nvPr/>
        </p:nvSpPr>
        <p:spPr>
          <a:xfrm>
            <a:off x="4698902" y="3962058"/>
            <a:ext cx="255602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600" dirty="0" err="1">
                <a:latin typeface="Calibri (Body)"/>
              </a:rPr>
              <a:t>Shengtang</a:t>
            </a:r>
            <a:r>
              <a:rPr lang="en-US" altLang="zh-TW" sz="2600" dirty="0">
                <a:latin typeface="Calibri (Body)"/>
              </a:rPr>
              <a:t> Huang</a:t>
            </a:r>
            <a:endParaRPr lang="en-US" altLang="zh-CN" sz="2600" dirty="0">
              <a:latin typeface="Calibri (Body)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BD1A4A-9357-4311-62EF-95998258449D}"/>
              </a:ext>
            </a:extLst>
          </p:cNvPr>
          <p:cNvSpPr txBox="1"/>
          <p:nvPr/>
        </p:nvSpPr>
        <p:spPr>
          <a:xfrm>
            <a:off x="3255380" y="4551781"/>
            <a:ext cx="54232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400" b="0" i="0" dirty="0">
                <a:effectLst/>
                <a:latin typeface="Calibri (Body)"/>
              </a:rPr>
              <a:t>Center on Frontiers of Computing Studies,</a:t>
            </a:r>
          </a:p>
          <a:p>
            <a:pPr algn="ctr"/>
            <a:r>
              <a:rPr lang="en-US" altLang="zh-TW" sz="2400" b="0" i="0" dirty="0">
                <a:effectLst/>
                <a:latin typeface="Calibri (Body)"/>
              </a:rPr>
              <a:t>Peking University</a:t>
            </a:r>
            <a:endParaRPr lang="en-US" sz="2400" dirty="0">
              <a:latin typeface="Calibri (Body)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192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019CD-D3CE-796B-ED66-7E8F47B93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E31098A-48A3-6F0B-0074-7035F27B7C81}"/>
                  </a:ext>
                </a:extLst>
              </p:cNvPr>
              <p:cNvSpPr txBox="1"/>
              <p:nvPr/>
            </p:nvSpPr>
            <p:spPr>
              <a:xfrm>
                <a:off x="540407" y="404984"/>
                <a:ext cx="784144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3200" b="1" i="1" spc="3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𝒌</m:t>
                    </m:r>
                    <m:r>
                      <a:rPr lang="en-US" altLang="zh-CN" sz="3200" b="1" i="1" spc="3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3200" b="1" i="1" spc="3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</m:t>
                    </m:r>
                  </m:oMath>
                </a14:m>
                <a:r>
                  <a:rPr lang="en-US" sz="3200" b="1" spc="300" dirty="0">
                    <a:latin typeface="Calibri (Body)"/>
                    <a:cs typeface="Times New Roman" panose="02020603050405020304" pitchFamily="18" charset="0"/>
                  </a:rPr>
                  <a:t>: Tours Grid</a:t>
                </a:r>
                <a:r>
                  <a:rPr lang="en-US" altLang="zh-CN" sz="3200" b="1" spc="300" dirty="0">
                    <a:latin typeface="Calibri (Body)"/>
                    <a:cs typeface="Times New Roman" panose="02020603050405020304" pitchFamily="18" charset="0"/>
                  </a:rPr>
                  <a:t>—</a:t>
                </a:r>
                <a:r>
                  <a:rPr lang="en-US" sz="3200" b="1" spc="300" dirty="0">
                    <a:latin typeface="Calibri (Body)"/>
                    <a:cs typeface="Times New Roman" panose="02020603050405020304" pitchFamily="18" charset="0"/>
                  </a:rPr>
                  <a:t>Plant More Cycles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E31098A-48A3-6F0B-0074-7035F27B7C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404984"/>
                <a:ext cx="7841442" cy="584775"/>
              </a:xfrm>
              <a:prstGeom prst="rect">
                <a:avLst/>
              </a:prstGeom>
              <a:blipFill>
                <a:blip r:embed="rId2"/>
                <a:stretch>
                  <a:fillRect t="-12500" r="-933" b="-343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3782BB3-338B-CAC4-A4B0-95FDBDAAF536}"/>
                  </a:ext>
                </a:extLst>
              </p:cNvPr>
              <p:cNvSpPr txBox="1"/>
              <p:nvPr/>
            </p:nvSpPr>
            <p:spPr>
              <a:xfrm>
                <a:off x="540407" y="1440873"/>
                <a:ext cx="10988983" cy="15778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Hard instance: </a:t>
                </a: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a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zh-TW" sz="2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rad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ad>
                      <m:radPr>
                        <m:degHide m:val="on"/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rad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 </a:t>
                </a:r>
                <a:r>
                  <a:rPr lang="en-US" altLang="zh-TW" sz="2400" b="1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tours grid</a:t>
                </a:r>
                <a:r>
                  <a:rPr lang="en-US" altLang="zh-CN" sz="2400" dirty="0">
                    <a:latin typeface="Calibri (Body)"/>
                    <a:cs typeface="Times New Roman" panose="02020603050405020304" pitchFamily="18" charset="0"/>
                  </a:rPr>
                  <a:t>—lattices on 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projective plane</a:t>
                </a:r>
                <a:r>
                  <a:rPr lang="en-US" altLang="zh-CN" sz="240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Every vertical/horizontal cycle contains a bad edge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sSub>
                      <m:sSubPr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The union of all such edges forms a vertical/horizontal </a:t>
                </a:r>
                <a:r>
                  <a:rPr lang="en-US" altLang="zh-TW" sz="2400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cut</a:t>
                </a: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The two cuts must </a:t>
                </a:r>
                <a:r>
                  <a:rPr lang="en-US" altLang="zh-TW" sz="2400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“intersect”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 a pair gives the lower bound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Ω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ad>
                      <m:radPr>
                        <m:degHide m:val="on"/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rad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3782BB3-338B-CAC4-A4B0-95FDBDAAF5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1440873"/>
                <a:ext cx="10988983" cy="1577868"/>
              </a:xfrm>
              <a:prstGeom prst="rect">
                <a:avLst/>
              </a:prstGeom>
              <a:blipFill>
                <a:blip r:embed="rId3"/>
                <a:stretch>
                  <a:fillRect l="-777" t="-2703" b="-81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" name="图片 70">
            <a:extLst>
              <a:ext uri="{FF2B5EF4-FFF2-40B4-BE49-F238E27FC236}">
                <a16:creationId xmlns:a16="http://schemas.microsoft.com/office/drawing/2014/main" id="{94FEEBA6-E4E3-7F93-37D2-56117648F1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600" y="3404440"/>
            <a:ext cx="3916416" cy="3385584"/>
          </a:xfrm>
          <a:prstGeom prst="rect">
            <a:avLst/>
          </a:prstGeom>
        </p:spPr>
      </p:pic>
      <p:pic>
        <p:nvPicPr>
          <p:cNvPr id="72" name="图片 71">
            <a:extLst>
              <a:ext uri="{FF2B5EF4-FFF2-40B4-BE49-F238E27FC236}">
                <a16:creationId xmlns:a16="http://schemas.microsoft.com/office/drawing/2014/main" id="{7726044F-E1BC-B6FE-5E98-2FAF45261E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55" y="3374899"/>
            <a:ext cx="3997317" cy="3444667"/>
          </a:xfrm>
          <a:prstGeom prst="rect">
            <a:avLst/>
          </a:prstGeom>
        </p:spPr>
      </p:pic>
      <p:pic>
        <p:nvPicPr>
          <p:cNvPr id="73" name="图片 72">
            <a:extLst>
              <a:ext uri="{FF2B5EF4-FFF2-40B4-BE49-F238E27FC236}">
                <a16:creationId xmlns:a16="http://schemas.microsoft.com/office/drawing/2014/main" id="{04AA8AF1-A782-F1EC-4A55-91716554F3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045" y="3565358"/>
            <a:ext cx="3488930" cy="2962255"/>
          </a:xfrm>
          <a:prstGeom prst="rect">
            <a:avLst/>
          </a:prstGeom>
        </p:spPr>
      </p:pic>
      <p:pic>
        <p:nvPicPr>
          <p:cNvPr id="74" name="图片 73">
            <a:extLst>
              <a:ext uri="{FF2B5EF4-FFF2-40B4-BE49-F238E27FC236}">
                <a16:creationId xmlns:a16="http://schemas.microsoft.com/office/drawing/2014/main" id="{1F0B4FFD-C4D1-9336-F1E0-3546CFB5D6F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478" y="3456000"/>
            <a:ext cx="3571043" cy="3083623"/>
          </a:xfrm>
          <a:prstGeom prst="rect">
            <a:avLst/>
          </a:prstGeom>
        </p:spPr>
      </p:pic>
      <p:sp>
        <p:nvSpPr>
          <p:cNvPr id="75" name="矩形: 圆角 74">
            <a:extLst>
              <a:ext uri="{FF2B5EF4-FFF2-40B4-BE49-F238E27FC236}">
                <a16:creationId xmlns:a16="http://schemas.microsoft.com/office/drawing/2014/main" id="{3BC4D8C7-89C6-2BE7-C9AC-A1A3AE6BD291}"/>
              </a:ext>
            </a:extLst>
          </p:cNvPr>
          <p:cNvSpPr/>
          <p:nvPr/>
        </p:nvSpPr>
        <p:spPr>
          <a:xfrm>
            <a:off x="2931833" y="3513359"/>
            <a:ext cx="5715212" cy="190376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6" name="TextBox 2">
            <a:extLst>
              <a:ext uri="{FF2B5EF4-FFF2-40B4-BE49-F238E27FC236}">
                <a16:creationId xmlns:a16="http://schemas.microsoft.com/office/drawing/2014/main" id="{83B0D7FF-35F3-9DD2-0579-FA3D3FD20371}"/>
              </a:ext>
            </a:extLst>
          </p:cNvPr>
          <p:cNvSpPr txBox="1"/>
          <p:nvPr/>
        </p:nvSpPr>
        <p:spPr>
          <a:xfrm>
            <a:off x="3008625" y="3629705"/>
            <a:ext cx="543963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600" b="1" dirty="0"/>
              <a:t>Topology forces nontrivial walls in each dimension, the walls must intersect, and the intersection provides the desired pair.</a:t>
            </a:r>
            <a:endParaRPr lang="en-US" altLang="zh-TW" sz="2600" b="1" dirty="0">
              <a:latin typeface="Calibri (Body)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526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50320AE-729D-4BA7-AAA9-64AB557D6A30}"/>
                  </a:ext>
                </a:extLst>
              </p:cNvPr>
              <p:cNvSpPr txBox="1"/>
              <p:nvPr/>
            </p:nvSpPr>
            <p:spPr>
              <a:xfrm>
                <a:off x="540407" y="404984"/>
                <a:ext cx="647266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pc="3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𝒌</m:t>
                    </m:r>
                    <m:r>
                      <a:rPr lang="en-US" sz="3200" b="1" i="1" spc="3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200" b="1" i="1" spc="3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𝟑</m:t>
                    </m:r>
                  </m:oMath>
                </a14:m>
                <a:r>
                  <a:rPr lang="en-US" sz="3200" b="1" spc="300" dirty="0">
                    <a:latin typeface="Calibri (Body)"/>
                    <a:cs typeface="Times New Roman" panose="02020603050405020304" pitchFamily="18" charset="0"/>
                  </a:rPr>
                  <a:t>: </a:t>
                </a:r>
                <a:r>
                  <a:rPr lang="en-US" altLang="zh-CN" sz="3200" b="1" spc="300" dirty="0">
                    <a:latin typeface="Calibri (Body)"/>
                    <a:cs typeface="Times New Roman" panose="02020603050405020304" pitchFamily="18" charset="0"/>
                  </a:rPr>
                  <a:t>Naive Intersection Fails</a:t>
                </a:r>
                <a:endParaRPr lang="en-US" sz="3200" b="1" spc="300" dirty="0">
                  <a:latin typeface="Calibri (Body)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50320AE-729D-4BA7-AAA9-64AB557D6A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404984"/>
                <a:ext cx="6472669" cy="584775"/>
              </a:xfrm>
              <a:prstGeom prst="rect">
                <a:avLst/>
              </a:prstGeom>
              <a:blipFill>
                <a:blip r:embed="rId2"/>
                <a:stretch>
                  <a:fillRect t="-12500" r="-1508" b="-343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6B4C631-730E-B4F3-764F-71F235128B02}"/>
                  </a:ext>
                </a:extLst>
              </p:cNvPr>
              <p:cNvSpPr txBox="1"/>
              <p:nvPr/>
            </p:nvSpPr>
            <p:spPr>
              <a:xfrm>
                <a:off x="540407" y="1440873"/>
                <a:ext cx="10988983" cy="4893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“Hard </a:t>
                </a:r>
                <a:r>
                  <a:rPr lang="en-US" altLang="zh-CN" sz="2400" b="1" dirty="0">
                    <a:latin typeface="Calibri (Body)"/>
                    <a:cs typeface="Times New Roman" panose="02020603050405020304" pitchFamily="18" charset="0"/>
                  </a:rPr>
                  <a:t>Instance”: </a:t>
                </a:r>
                <a:r>
                  <a:rPr lang="en-US" altLang="zh-CN" sz="2400" b="0" dirty="0">
                    <a:latin typeface="Calibri (Body)"/>
                    <a:cs typeface="Times New Roman" panose="02020603050405020304" pitchFamily="18" charset="0"/>
                  </a:rPr>
                  <a:t>high-dimensional tours grid/cube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Again, bad edges in each dimension form a cut.</a:t>
                </a:r>
                <a:endParaRPr lang="en-US" altLang="zh-TW" sz="2400" b="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Label each vertex with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TW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−1,+1</m:t>
                            </m:r>
                          </m:e>
                        </m:d>
                      </m:e>
                      <m:sup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. For dimension </a:t>
                </a:r>
                <a:r>
                  <a:rPr lang="zh-TW" altLang="en-US" sz="2400" b="0" dirty="0">
                    <a:solidFill>
                      <a:schemeClr val="accent1"/>
                    </a:solidFill>
                    <a:latin typeface="Calibri (Body)"/>
                    <a:cs typeface="Times New Roman" panose="02020603050405020304" pitchFamily="18" charset="0"/>
                  </a:rPr>
                  <a:t>𝑖</a:t>
                </a: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: 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TW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, if lies on the left side of the cut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TW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−1</m:t>
                    </m:r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, if lies on the right side of the cut</a:t>
                </a:r>
                <a:endParaRPr lang="en-US" altLang="zh-TW" sz="2400" b="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b="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What we get: </a:t>
                </a:r>
                <a:r>
                  <a:rPr lang="en-US" altLang="zh-TW" sz="2400" b="0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centrally labelled cube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TW" sz="24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∀</m:t>
                    </m:r>
                    <m:r>
                      <a:rPr lang="en-US" altLang="zh-TW" sz="2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𝒊</m:t>
                    </m:r>
                    <m:r>
                      <a:rPr lang="en-US" altLang="zh-TW" sz="24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∃</m:t>
                    </m:r>
                    <m:r>
                      <a:rPr lang="en-US" altLang="zh-TW" sz="2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𝒖</m:t>
                    </m:r>
                    <m:r>
                      <a:rPr lang="en-US" altLang="zh-TW" sz="2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TW" sz="2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𝒗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, </a:t>
                </a:r>
                <a:r>
                  <a:rPr lang="en-US" altLang="zh-TW" sz="2400" b="0" dirty="0" err="1">
                    <a:latin typeface="Calibri (Body)"/>
                    <a:cs typeface="Times New Roman" panose="02020603050405020304" pitchFamily="18" charset="0"/>
                  </a:rPr>
                  <a:t>s.t.</a:t>
                </a: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</m:t>
                    </m:r>
                    <m:sSub>
                      <m:sSubPr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b="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What we want: </a:t>
                </a:r>
                <a:r>
                  <a:rPr lang="en-US" altLang="zh-TW" sz="2400" b="0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complementary edge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TW" sz="24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∃</m:t>
                    </m:r>
                    <m:r>
                      <a:rPr lang="en-US" altLang="zh-TW" sz="2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𝒖</m:t>
                    </m:r>
                    <m:r>
                      <a:rPr lang="en-US" altLang="zh-TW" sz="2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TW" sz="2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𝒗</m:t>
                    </m:r>
                  </m:oMath>
                </a14:m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, </a:t>
                </a:r>
                <a:r>
                  <a:rPr lang="en-US" altLang="zh-TW" sz="2400" b="1" dirty="0" err="1">
                    <a:latin typeface="Calibri (Body)"/>
                    <a:cs typeface="Times New Roman" panose="02020603050405020304" pitchFamily="18" charset="0"/>
                  </a:rPr>
                  <a:t>s.t.</a:t>
                </a: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4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∀</m:t>
                    </m:r>
                    <m:r>
                      <a:rPr lang="en-US" altLang="zh-TW" sz="2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𝒊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</m:t>
                    </m:r>
                    <m:sSub>
                      <m:sSubPr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6B4C631-730E-B4F3-764F-71F235128B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1440873"/>
                <a:ext cx="10988983" cy="4893647"/>
              </a:xfrm>
              <a:prstGeom prst="rect">
                <a:avLst/>
              </a:prstGeom>
              <a:blipFill>
                <a:blip r:embed="rId3"/>
                <a:stretch>
                  <a:fillRect l="-777" t="-996" b="-18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5">
            <a:extLst>
              <a:ext uri="{FF2B5EF4-FFF2-40B4-BE49-F238E27FC236}">
                <a16:creationId xmlns:a16="http://schemas.microsoft.com/office/drawing/2014/main" id="{3C701593-A9F4-3DC4-BE9B-E588D76AAE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49"/>
          <a:stretch>
            <a:fillRect/>
          </a:stretch>
        </p:blipFill>
        <p:spPr>
          <a:xfrm>
            <a:off x="7620037" y="159027"/>
            <a:ext cx="4119937" cy="4059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50320AE-729D-4BA7-AAA9-64AB557D6A30}"/>
                  </a:ext>
                </a:extLst>
              </p:cNvPr>
              <p:cNvSpPr txBox="1"/>
              <p:nvPr/>
            </p:nvSpPr>
            <p:spPr>
              <a:xfrm>
                <a:off x="540407" y="404984"/>
                <a:ext cx="647266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pc="3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𝒌</m:t>
                    </m:r>
                    <m:r>
                      <a:rPr lang="en-US" sz="3200" b="1" i="1" spc="3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200" b="1" i="1" spc="3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𝟑</m:t>
                    </m:r>
                  </m:oMath>
                </a14:m>
                <a:r>
                  <a:rPr lang="en-US" sz="3200" b="1" spc="300" dirty="0">
                    <a:latin typeface="Calibri (Body)"/>
                    <a:cs typeface="Times New Roman" panose="02020603050405020304" pitchFamily="18" charset="0"/>
                  </a:rPr>
                  <a:t>: </a:t>
                </a:r>
                <a:r>
                  <a:rPr lang="en-US" altLang="zh-CN" sz="3200" b="1" spc="300" dirty="0">
                    <a:latin typeface="Calibri (Body)"/>
                    <a:cs typeface="Times New Roman" panose="02020603050405020304" pitchFamily="18" charset="0"/>
                  </a:rPr>
                  <a:t>Naive Intersection Fails</a:t>
                </a:r>
                <a:endParaRPr lang="en-US" sz="3200" b="1" spc="300" dirty="0">
                  <a:latin typeface="Calibri (Body)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50320AE-729D-4BA7-AAA9-64AB557D6A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404984"/>
                <a:ext cx="6472669" cy="584775"/>
              </a:xfrm>
              <a:prstGeom prst="rect">
                <a:avLst/>
              </a:prstGeom>
              <a:blipFill>
                <a:blip r:embed="rId2"/>
                <a:stretch>
                  <a:fillRect t="-12500" r="-1508" b="-343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6B4C631-730E-B4F3-764F-71F235128B02}"/>
                  </a:ext>
                </a:extLst>
              </p:cNvPr>
              <p:cNvSpPr txBox="1"/>
              <p:nvPr/>
            </p:nvSpPr>
            <p:spPr>
              <a:xfrm>
                <a:off x="540407" y="1440873"/>
                <a:ext cx="10988983" cy="5262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1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Centrally Labeled Cube ≠ Complementary Edges, for </a:t>
                </a:r>
                <a14:m>
                  <m:oMath xmlns:m="http://schemas.openxmlformats.org/officeDocument/2006/math">
                    <m:r>
                      <a:rPr lang="en-US" altLang="zh-TW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𝒌</m:t>
                    </m:r>
                    <m:r>
                      <a:rPr lang="en-US" altLang="zh-TW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altLang="zh-TW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𝟑</m:t>
                    </m:r>
                  </m:oMath>
                </a14:m>
                <a:r>
                  <a:rPr lang="en-US" altLang="zh-TW" sz="2400" b="1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  <a:p>
                <a:endParaRPr lang="en-US" altLang="zh-TW" sz="2400" dirty="0">
                  <a:latin typeface="Calibri (Body)"/>
                  <a:cs typeface="Times New Roman" panose="02020603050405020304" pitchFamily="18" charset="0"/>
                </a:endParaRPr>
              </a:p>
              <a:p>
                <a:endParaRPr lang="en-US" altLang="zh-TW" sz="2400" dirty="0">
                  <a:latin typeface="Calibri (Body)"/>
                  <a:cs typeface="Times New Roman" panose="02020603050405020304" pitchFamily="18" charset="0"/>
                </a:endParaRPr>
              </a:p>
              <a:p>
                <a:endParaRPr lang="en-US" altLang="zh-TW" sz="2400" dirty="0">
                  <a:latin typeface="Calibri (Body)"/>
                  <a:cs typeface="Times New Roman" panose="02020603050405020304" pitchFamily="18" charset="0"/>
                </a:endParaRPr>
              </a:p>
              <a:p>
                <a:endParaRPr lang="en-US" altLang="zh-TW" sz="2400" dirty="0">
                  <a:latin typeface="Calibri (Body)"/>
                  <a:cs typeface="Times New Roman" panose="02020603050405020304" pitchFamily="18" charset="0"/>
                </a:endParaRPr>
              </a:p>
              <a:p>
                <a:endParaRPr lang="en-US" altLang="zh-TW" sz="2400" dirty="0">
                  <a:latin typeface="Calibri (Body)"/>
                  <a:cs typeface="Times New Roman" panose="02020603050405020304" pitchFamily="18" charset="0"/>
                </a:endParaRPr>
              </a:p>
              <a:p>
                <a:endParaRPr lang="en-US" altLang="zh-TW" sz="2400" dirty="0">
                  <a:latin typeface="Calibri (Body)"/>
                  <a:cs typeface="Times New Roman" panose="02020603050405020304" pitchFamily="18" charset="0"/>
                </a:endParaRPr>
              </a:p>
              <a:p>
                <a:endParaRPr lang="en-US" altLang="zh-TW" sz="2400" dirty="0">
                  <a:latin typeface="Calibri (Body)"/>
                  <a:cs typeface="Times New Roman" panose="02020603050405020304" pitchFamily="18" charset="0"/>
                </a:endParaRPr>
              </a:p>
              <a:p>
                <a:endParaRPr lang="en-US" altLang="zh-TW" sz="2400" dirty="0">
                  <a:latin typeface="Calibri (Body)"/>
                  <a:cs typeface="Times New Roman" panose="02020603050405020304" pitchFamily="18" charset="0"/>
                </a:endParaRPr>
              </a:p>
              <a:p>
                <a:endParaRPr lang="en-US" altLang="zh-TW" sz="240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b="1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We still have an intersection of all dimensional cuts, but this intersection is not </a:t>
                </a:r>
                <a:r>
                  <a:rPr lang="en-US" altLang="zh-CN" sz="2400" b="1" dirty="0">
                    <a:latin typeface="Calibri (Body)"/>
                    <a:cs typeface="Times New Roman" panose="02020603050405020304" pitchFamily="18" charset="0"/>
                  </a:rPr>
                  <a:t>enough to provide the desired pair.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1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Need new </a:t>
                </a:r>
                <a:r>
                  <a:rPr lang="en-US" altLang="zh-CN" sz="2400" b="1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topological forcing!</a:t>
                </a:r>
                <a:endParaRPr lang="en-US" altLang="zh-TW" sz="2400" b="1" dirty="0">
                  <a:solidFill>
                    <a:srgbClr val="FF0000"/>
                  </a:solidFill>
                  <a:latin typeface="Calibri (Body)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6B4C631-730E-B4F3-764F-71F235128B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1440873"/>
                <a:ext cx="10988983" cy="5262979"/>
              </a:xfrm>
              <a:prstGeom prst="rect">
                <a:avLst/>
              </a:prstGeom>
              <a:blipFill>
                <a:blip r:embed="rId3"/>
                <a:stretch>
                  <a:fillRect l="-777" t="-926" b="-16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9">
            <a:extLst>
              <a:ext uri="{FF2B5EF4-FFF2-40B4-BE49-F238E27FC236}">
                <a16:creationId xmlns:a16="http://schemas.microsoft.com/office/drawing/2014/main" id="{54FE6C46-7246-38AE-7359-30448958F979}"/>
              </a:ext>
            </a:extLst>
          </p:cNvPr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59"/>
          <a:stretch/>
        </p:blipFill>
        <p:spPr>
          <a:xfrm>
            <a:off x="1262270" y="1995266"/>
            <a:ext cx="8912687" cy="3361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292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7A89C-55F1-982C-907D-CD6DD0D1C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70D11BAA-173E-4871-B5B0-E4AC975855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13960" y="2829128"/>
                <a:ext cx="8364079" cy="193809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en-US" altLang="zh-CN" sz="3600" b="1" i="1" dirty="0">
                    <a:solidFill>
                      <a:schemeClr val="accent1"/>
                    </a:solidFill>
                    <a:latin typeface="Calibri (Body)"/>
                    <a:cs typeface="Times New Roman" panose="02020603050405020304" pitchFamily="18" charset="0"/>
                  </a:rPr>
                  <a:t>Topological Forcing for Larger </a:t>
                </a:r>
                <a14:m>
                  <m:oMath xmlns:m="http://schemas.openxmlformats.org/officeDocument/2006/math">
                    <m:r>
                      <a:rPr lang="en-US" altLang="zh-CN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𝒌</m:t>
                    </m:r>
                  </m:oMath>
                </a14:m>
                <a:br>
                  <a:rPr lang="en-US" i="1" dirty="0">
                    <a:solidFill>
                      <a:srgbClr val="0070C0"/>
                    </a:solidFill>
                    <a:latin typeface="Calibri (Body)"/>
                    <a:cs typeface="Times New Roman" panose="02020603050405020304" pitchFamily="18" charset="0"/>
                  </a:rPr>
                </a:br>
                <a:endParaRPr lang="en-US" sz="1600" dirty="0">
                  <a:latin typeface="Calibri (Body)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altLang="zh-CN" sz="2000" dirty="0">
                    <a:latin typeface="+mn-lt"/>
                  </a:rPr>
                  <a:t>Based on </a:t>
                </a:r>
                <a:r>
                  <a:rPr lang="en-US" altLang="zh-CN" sz="2000" dirty="0">
                    <a:solidFill>
                      <a:srgbClr val="7030A0"/>
                    </a:solidFill>
                    <a:latin typeface="+mn-lt"/>
                  </a:rPr>
                  <a:t>[Chen, Tan, Xu ’26] </a:t>
                </a:r>
                <a:endParaRPr lang="en-US" sz="2000" i="1" dirty="0">
                  <a:latin typeface="+mn-lt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70D11BAA-173E-4871-B5B0-E4AC975855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960" y="2829128"/>
                <a:ext cx="8364079" cy="1938094"/>
              </a:xfrm>
              <a:prstGeom prst="rect">
                <a:avLst/>
              </a:prstGeom>
              <a:blipFill>
                <a:blip r:embed="rId3"/>
                <a:stretch>
                  <a:fillRect t="-75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847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7E0CB-5D7C-81C6-4BFF-85C73AE22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8806CFC3-513A-07EC-A9B6-EE3F1D9035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335" y="989759"/>
            <a:ext cx="5371665" cy="52302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5A4952-7DDE-F165-AF46-9BE56CB8C98F}"/>
              </a:ext>
            </a:extLst>
          </p:cNvPr>
          <p:cNvSpPr txBox="1"/>
          <p:nvPr/>
        </p:nvSpPr>
        <p:spPr>
          <a:xfrm>
            <a:off x="540407" y="404984"/>
            <a:ext cx="55442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spc="300" dirty="0">
                <a:latin typeface="Calibri (Body)"/>
                <a:cs typeface="Times New Roman" panose="02020603050405020304" pitchFamily="18" charset="0"/>
              </a:rPr>
              <a:t>Hard Instances and Labels</a:t>
            </a:r>
            <a:endParaRPr lang="en-US" altLang="zh-CN" sz="3200" b="1" spc="300" dirty="0">
              <a:solidFill>
                <a:srgbClr val="7030A0"/>
              </a:solidFill>
              <a:latin typeface="Calibri (Body)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/>
              <p:nvPr/>
            </p:nvSpPr>
            <p:spPr>
              <a:xfrm>
                <a:off x="540407" y="1440873"/>
                <a:ext cx="6426923" cy="42193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400" b="1" dirty="0">
                    <a:solidFill>
                      <a:schemeClr val="accent5">
                        <a:lumMod val="75000"/>
                      </a:schemeClr>
                    </a:solidFill>
                    <a:latin typeface="Calibri (Body)"/>
                    <a:cs typeface="Times New Roman" panose="02020603050405020304" pitchFamily="18" charset="0"/>
                  </a:rPr>
                  <a:t>Hard Instance </a:t>
                </a:r>
                <a14:m>
                  <m:oMath xmlns:m="http://schemas.openxmlformats.org/officeDocument/2006/math">
                    <m:r>
                      <a:rPr lang="en-US" altLang="zh-TW" sz="24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𝑮</m:t>
                    </m:r>
                  </m:oMath>
                </a14:m>
                <a:endParaRPr lang="en-US" altLang="zh-TW" sz="2400" b="1" dirty="0">
                  <a:solidFill>
                    <a:schemeClr val="accent5">
                      <a:lumMod val="75000"/>
                    </a:schemeClr>
                  </a:solidFill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Vertex set: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{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ℤ</m:t>
                        </m:r>
                      </m:e>
                      <m:sup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sup>
                    </m:sSup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sSub>
                      <m:sSubPr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altLang="zh-TW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d>
                      </m:e>
                      <m:sub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zh-TW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altLang="zh-TW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TW" sz="2400" b="0" i="0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Θ</m:t>
                    </m:r>
                    <m:r>
                      <a:rPr lang="en-US" altLang="zh-TW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TW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altLang="zh-TW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1/</m:t>
                        </m:r>
                        <m:r>
                          <a:rPr lang="en-US" altLang="zh-TW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sup>
                    </m:sSup>
                    <m:r>
                      <a:rPr lang="en-US" altLang="zh-TW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Ordinary edges </a:t>
                </a:r>
                <a:r>
                  <a:rPr lang="en-US" altLang="zh-TW" sz="2400" b="1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(weight 1)</a:t>
                </a: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lit/>
                      </m:rP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{</m:t>
                    </m:r>
                    <m:d>
                      <m:dPr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sSub>
                      <m:sSubPr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altLang="zh-TW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altLang="zh-TW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TW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e>
                      <m:sub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</m:t>
                    </m:r>
                    <m:r>
                      <m:rPr>
                        <m:lit/>
                      </m:rP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Special edges </a:t>
                </a:r>
                <a:r>
                  <a:rPr lang="en-US" altLang="zh-TW" sz="2400" b="1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(weight 0)</a:t>
                </a: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zh-TW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sp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lit/>
                      </m:rP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{</m:t>
                    </m:r>
                    <m:d>
                      <m:dPr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sSub>
                      <m:sSubPr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altLang="zh-TW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</m:d>
                      </m:e>
                      <m:sub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m:rPr>
                        <m:lit/>
                      </m:rP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  <a:p>
                <a:endParaRPr lang="en-US" altLang="zh-TW" sz="2400" dirty="0">
                  <a:latin typeface="Calibri (Body)"/>
                  <a:cs typeface="Times New Roman" panose="02020603050405020304" pitchFamily="18" charset="0"/>
                </a:endParaRPr>
              </a:p>
              <a:p>
                <a:r>
                  <a:rPr lang="en-US" altLang="zh-TW" sz="2400" b="1" dirty="0">
                    <a:solidFill>
                      <a:schemeClr val="accent5">
                        <a:lumMod val="75000"/>
                      </a:schemeClr>
                    </a:solidFill>
                    <a:latin typeface="Calibri (Body)"/>
                    <a:cs typeface="Times New Roman" panose="02020603050405020304" pitchFamily="18" charset="0"/>
                  </a:rPr>
                  <a:t>Labels for Tree </a:t>
                </a:r>
                <a14:m>
                  <m:oMath xmlns:m="http://schemas.openxmlformats.org/officeDocument/2006/math">
                    <m:r>
                      <a:rPr lang="en-US" altLang="zh-TW" sz="24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𝑻</m:t>
                    </m:r>
                  </m:oMath>
                </a14:m>
                <a:endParaRPr lang="en-US" altLang="zh-TW" sz="2400" b="1" dirty="0">
                  <a:solidFill>
                    <a:schemeClr val="accent5">
                      <a:lumMod val="75000"/>
                    </a:schemeClr>
                  </a:solidFill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ℓ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CN" sz="2400" dirty="0"/>
                  <a:t> the </a:t>
                </a:r>
                <a:r>
                  <a:rPr lang="en-US" altLang="zh-CN" sz="2400" dirty="0">
                    <a:solidFill>
                      <a:srgbClr val="FF0000"/>
                    </a:solidFill>
                  </a:rPr>
                  <a:t>parity (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−1/+1</m:t>
                    </m:r>
                  </m:oMath>
                </a14:m>
                <a:r>
                  <a:rPr lang="en-US" altLang="zh-CN" sz="2400" dirty="0">
                    <a:solidFill>
                      <a:srgbClr val="FF0000"/>
                    </a:solidFill>
                  </a:rPr>
                  <a:t>)</a:t>
                </a:r>
                <a:r>
                  <a:rPr lang="en-US" altLang="zh-CN" sz="2400" dirty="0"/>
                  <a:t> of the special edges on </a:t>
                </a:r>
                <a:r>
                  <a:rPr lang="en-US" altLang="zh-CN" sz="2400" b="1" dirty="0"/>
                  <a:t>the path from the origin </a:t>
                </a:r>
                <a14:m>
                  <m:oMath xmlns:m="http://schemas.openxmlformats.org/officeDocument/2006/math"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𝒄</m:t>
                    </m:r>
                  </m:oMath>
                </a14:m>
                <a:r>
                  <a:rPr lang="en-US" altLang="zh-CN" sz="2400" b="1" dirty="0"/>
                  <a:t> to </a:t>
                </a:r>
                <a14:m>
                  <m:oMath xmlns:m="http://schemas.openxmlformats.org/officeDocument/2006/math"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𝒗</m:t>
                    </m:r>
                  </m:oMath>
                </a14:m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 along </a:t>
                </a:r>
                <a14:m>
                  <m:oMath xmlns:m="http://schemas.openxmlformats.org/officeDocument/2006/math">
                    <m:r>
                      <a:rPr lang="en-US" altLang="zh-TW" sz="24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𝑻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1440873"/>
                <a:ext cx="6426923" cy="4219360"/>
              </a:xfrm>
              <a:prstGeom prst="rect">
                <a:avLst/>
              </a:prstGeom>
              <a:blipFill>
                <a:blip r:embed="rId3"/>
                <a:stretch>
                  <a:fillRect l="-1518" t="-1154" r="-854" b="-21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F5125F50-D766-BDB2-F7B1-BB7554AF98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328" y="1061718"/>
            <a:ext cx="5277678" cy="50863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FA56F229-8443-E9A5-C3F5-1F1E4127CDCE}"/>
                  </a:ext>
                </a:extLst>
              </p:cNvPr>
              <p:cNvSpPr txBox="1"/>
              <p:nvPr/>
            </p:nvSpPr>
            <p:spPr>
              <a:xfrm>
                <a:off x="10514315" y="5068789"/>
                <a:ext cx="155305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=+1</m:t>
                      </m:r>
                    </m:oMath>
                  </m:oMathPara>
                </a14:m>
                <a:endParaRPr lang="zh-CN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FA56F229-8443-E9A5-C3F5-1F1E4127CD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4315" y="5068789"/>
                <a:ext cx="1553054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5644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7E0CB-5D7C-81C6-4BFF-85C73AE22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5A4952-7DDE-F165-AF46-9BE56CB8C98F}"/>
              </a:ext>
            </a:extLst>
          </p:cNvPr>
          <p:cNvSpPr txBox="1"/>
          <p:nvPr/>
        </p:nvSpPr>
        <p:spPr>
          <a:xfrm>
            <a:off x="540407" y="404984"/>
            <a:ext cx="80197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spc="300" dirty="0">
                <a:latin typeface="Calibri (Body)"/>
                <a:cs typeface="Times New Roman" panose="02020603050405020304" pitchFamily="18" charset="0"/>
              </a:rPr>
              <a:t>Nearby Vertices Have Different Labels</a:t>
            </a:r>
          </a:p>
        </p:txBody>
      </p:sp>
      <p:cxnSp>
        <p:nvCxnSpPr>
          <p:cNvPr id="5" name="Connector 4">
            <a:extLst>
              <a:ext uri="{FF2B5EF4-FFF2-40B4-BE49-F238E27FC236}">
                <a16:creationId xmlns:a16="http://schemas.microsoft.com/office/drawing/2014/main" id="{CBC27F79-19B3-A9ED-4535-1AD8D34A080C}"/>
              </a:ext>
            </a:extLst>
          </p:cNvPr>
          <p:cNvCxnSpPr/>
          <p:nvPr/>
        </p:nvCxnSpPr>
        <p:spPr>
          <a:xfrm>
            <a:off x="6080760" y="1664207"/>
            <a:ext cx="1454255" cy="122974"/>
          </a:xfrm>
          <a:prstGeom prst="line">
            <a:avLst/>
          </a:prstGeom>
          <a:ln w="22225">
            <a:solidFill>
              <a:srgbClr val="2C3E4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>
            <a:extLst>
              <a:ext uri="{FF2B5EF4-FFF2-40B4-BE49-F238E27FC236}">
                <a16:creationId xmlns:a16="http://schemas.microsoft.com/office/drawing/2014/main" id="{27B4D2A9-BBB6-EDF6-BCD6-22A111C25CC7}"/>
              </a:ext>
            </a:extLst>
          </p:cNvPr>
          <p:cNvCxnSpPr/>
          <p:nvPr/>
        </p:nvCxnSpPr>
        <p:spPr>
          <a:xfrm>
            <a:off x="7535015" y="1787181"/>
            <a:ext cx="1278852" cy="354088"/>
          </a:xfrm>
          <a:prstGeom prst="line">
            <a:avLst/>
          </a:prstGeom>
          <a:ln w="22225">
            <a:solidFill>
              <a:srgbClr val="2C3E4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>
            <a:extLst>
              <a:ext uri="{FF2B5EF4-FFF2-40B4-BE49-F238E27FC236}">
                <a16:creationId xmlns:a16="http://schemas.microsoft.com/office/drawing/2014/main" id="{FE713B24-9548-245C-9461-8001E21DA76E}"/>
              </a:ext>
            </a:extLst>
          </p:cNvPr>
          <p:cNvCxnSpPr/>
          <p:nvPr/>
        </p:nvCxnSpPr>
        <p:spPr>
          <a:xfrm>
            <a:off x="8813867" y="2141269"/>
            <a:ext cx="949198" cy="542495"/>
          </a:xfrm>
          <a:prstGeom prst="line">
            <a:avLst/>
          </a:prstGeom>
          <a:ln w="22225">
            <a:solidFill>
              <a:srgbClr val="2C3E4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>
            <a:extLst>
              <a:ext uri="{FF2B5EF4-FFF2-40B4-BE49-F238E27FC236}">
                <a16:creationId xmlns:a16="http://schemas.microsoft.com/office/drawing/2014/main" id="{A176646D-95F3-6C71-F403-666140B1E66A}"/>
              </a:ext>
            </a:extLst>
          </p:cNvPr>
          <p:cNvCxnSpPr/>
          <p:nvPr/>
        </p:nvCxnSpPr>
        <p:spPr>
          <a:xfrm>
            <a:off x="9763065" y="2683764"/>
            <a:ext cx="505058" cy="665467"/>
          </a:xfrm>
          <a:prstGeom prst="line">
            <a:avLst/>
          </a:prstGeom>
          <a:ln w="22225">
            <a:solidFill>
              <a:srgbClr val="2C3E4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>
            <a:extLst>
              <a:ext uri="{FF2B5EF4-FFF2-40B4-BE49-F238E27FC236}">
                <a16:creationId xmlns:a16="http://schemas.microsoft.com/office/drawing/2014/main" id="{2AB6C2FD-FBDB-6CCA-0F78-6E29F6767FF8}"/>
              </a:ext>
            </a:extLst>
          </p:cNvPr>
          <p:cNvCxnSpPr/>
          <p:nvPr/>
        </p:nvCxnSpPr>
        <p:spPr>
          <a:xfrm>
            <a:off x="10268123" y="3349231"/>
            <a:ext cx="0" cy="708177"/>
          </a:xfrm>
          <a:prstGeom prst="line">
            <a:avLst/>
          </a:prstGeom>
          <a:ln w="22225">
            <a:solidFill>
              <a:srgbClr val="2C3E4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>
            <a:extLst>
              <a:ext uri="{FF2B5EF4-FFF2-40B4-BE49-F238E27FC236}">
                <a16:creationId xmlns:a16="http://schemas.microsoft.com/office/drawing/2014/main" id="{6A299943-E2D0-3BCB-16F3-5EAC76151496}"/>
              </a:ext>
            </a:extLst>
          </p:cNvPr>
          <p:cNvCxnSpPr/>
          <p:nvPr/>
        </p:nvCxnSpPr>
        <p:spPr>
          <a:xfrm flipH="1">
            <a:off x="9763065" y="4057408"/>
            <a:ext cx="505058" cy="665467"/>
          </a:xfrm>
          <a:prstGeom prst="line">
            <a:avLst/>
          </a:prstGeom>
          <a:ln w="22225">
            <a:solidFill>
              <a:srgbClr val="2C3E4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>
            <a:extLst>
              <a:ext uri="{FF2B5EF4-FFF2-40B4-BE49-F238E27FC236}">
                <a16:creationId xmlns:a16="http://schemas.microsoft.com/office/drawing/2014/main" id="{63B56BDD-8220-9C7C-EBC4-ACCAC98F021A}"/>
              </a:ext>
            </a:extLst>
          </p:cNvPr>
          <p:cNvCxnSpPr/>
          <p:nvPr/>
        </p:nvCxnSpPr>
        <p:spPr>
          <a:xfrm flipH="1">
            <a:off x="8813867" y="4722875"/>
            <a:ext cx="949198" cy="542495"/>
          </a:xfrm>
          <a:prstGeom prst="line">
            <a:avLst/>
          </a:prstGeom>
          <a:ln w="22225">
            <a:solidFill>
              <a:srgbClr val="2C3E4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>
            <a:extLst>
              <a:ext uri="{FF2B5EF4-FFF2-40B4-BE49-F238E27FC236}">
                <a16:creationId xmlns:a16="http://schemas.microsoft.com/office/drawing/2014/main" id="{B2E1855B-CB39-0947-6084-6342B5F42997}"/>
              </a:ext>
            </a:extLst>
          </p:cNvPr>
          <p:cNvCxnSpPr/>
          <p:nvPr/>
        </p:nvCxnSpPr>
        <p:spPr>
          <a:xfrm flipH="1">
            <a:off x="7535015" y="5265370"/>
            <a:ext cx="1278852" cy="354088"/>
          </a:xfrm>
          <a:prstGeom prst="line">
            <a:avLst/>
          </a:prstGeom>
          <a:ln w="22225">
            <a:solidFill>
              <a:srgbClr val="2C3E4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>
            <a:extLst>
              <a:ext uri="{FF2B5EF4-FFF2-40B4-BE49-F238E27FC236}">
                <a16:creationId xmlns:a16="http://schemas.microsoft.com/office/drawing/2014/main" id="{02E09298-4AEF-9833-5B0F-1FC714EDB5FE}"/>
              </a:ext>
            </a:extLst>
          </p:cNvPr>
          <p:cNvCxnSpPr/>
          <p:nvPr/>
        </p:nvCxnSpPr>
        <p:spPr>
          <a:xfrm flipH="1">
            <a:off x="6080760" y="5619458"/>
            <a:ext cx="1454255" cy="122973"/>
          </a:xfrm>
          <a:prstGeom prst="line">
            <a:avLst/>
          </a:prstGeom>
          <a:ln w="25400">
            <a:solidFill>
              <a:srgbClr val="7B8792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>
            <a:extLst>
              <a:ext uri="{FF2B5EF4-FFF2-40B4-BE49-F238E27FC236}">
                <a16:creationId xmlns:a16="http://schemas.microsoft.com/office/drawing/2014/main" id="{DAC772EA-9661-A6FD-459F-4FC3F5569BA8}"/>
              </a:ext>
            </a:extLst>
          </p:cNvPr>
          <p:cNvCxnSpPr/>
          <p:nvPr/>
        </p:nvCxnSpPr>
        <p:spPr>
          <a:xfrm flipH="1" flipV="1">
            <a:off x="4626504" y="5619458"/>
            <a:ext cx="1454256" cy="122973"/>
          </a:xfrm>
          <a:prstGeom prst="line">
            <a:avLst/>
          </a:prstGeom>
          <a:ln w="22225">
            <a:solidFill>
              <a:srgbClr val="2C3E4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>
            <a:extLst>
              <a:ext uri="{FF2B5EF4-FFF2-40B4-BE49-F238E27FC236}">
                <a16:creationId xmlns:a16="http://schemas.microsoft.com/office/drawing/2014/main" id="{1245AF01-640C-A87D-B07C-60D2C900F957}"/>
              </a:ext>
            </a:extLst>
          </p:cNvPr>
          <p:cNvCxnSpPr/>
          <p:nvPr/>
        </p:nvCxnSpPr>
        <p:spPr>
          <a:xfrm flipH="1" flipV="1">
            <a:off x="3347652" y="5265370"/>
            <a:ext cx="1278852" cy="354088"/>
          </a:xfrm>
          <a:prstGeom prst="line">
            <a:avLst/>
          </a:prstGeom>
          <a:ln w="22225">
            <a:solidFill>
              <a:srgbClr val="2C3E4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>
            <a:extLst>
              <a:ext uri="{FF2B5EF4-FFF2-40B4-BE49-F238E27FC236}">
                <a16:creationId xmlns:a16="http://schemas.microsoft.com/office/drawing/2014/main" id="{8D7683ED-6424-D0FD-D5EA-9EF76D269D66}"/>
              </a:ext>
            </a:extLst>
          </p:cNvPr>
          <p:cNvCxnSpPr/>
          <p:nvPr/>
        </p:nvCxnSpPr>
        <p:spPr>
          <a:xfrm flipH="1" flipV="1">
            <a:off x="2398454" y="4722875"/>
            <a:ext cx="949198" cy="542495"/>
          </a:xfrm>
          <a:prstGeom prst="line">
            <a:avLst/>
          </a:prstGeom>
          <a:ln w="22225">
            <a:solidFill>
              <a:srgbClr val="2C3E4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>
            <a:extLst>
              <a:ext uri="{FF2B5EF4-FFF2-40B4-BE49-F238E27FC236}">
                <a16:creationId xmlns:a16="http://schemas.microsoft.com/office/drawing/2014/main" id="{A2AA4851-9C6D-7B9F-A1A5-EC1768CD5A59}"/>
              </a:ext>
            </a:extLst>
          </p:cNvPr>
          <p:cNvCxnSpPr/>
          <p:nvPr/>
        </p:nvCxnSpPr>
        <p:spPr>
          <a:xfrm flipH="1" flipV="1">
            <a:off x="1893396" y="4057408"/>
            <a:ext cx="505058" cy="665467"/>
          </a:xfrm>
          <a:prstGeom prst="line">
            <a:avLst/>
          </a:prstGeom>
          <a:ln w="22225">
            <a:solidFill>
              <a:srgbClr val="2C3E4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>
            <a:extLst>
              <a:ext uri="{FF2B5EF4-FFF2-40B4-BE49-F238E27FC236}">
                <a16:creationId xmlns:a16="http://schemas.microsoft.com/office/drawing/2014/main" id="{EDEA404E-05A8-9463-A19B-2D7B1A7EB371}"/>
              </a:ext>
            </a:extLst>
          </p:cNvPr>
          <p:cNvCxnSpPr/>
          <p:nvPr/>
        </p:nvCxnSpPr>
        <p:spPr>
          <a:xfrm flipV="1">
            <a:off x="1893396" y="3349231"/>
            <a:ext cx="0" cy="708177"/>
          </a:xfrm>
          <a:prstGeom prst="line">
            <a:avLst/>
          </a:prstGeom>
          <a:ln w="22225">
            <a:solidFill>
              <a:srgbClr val="2C3E4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>
            <a:extLst>
              <a:ext uri="{FF2B5EF4-FFF2-40B4-BE49-F238E27FC236}">
                <a16:creationId xmlns:a16="http://schemas.microsoft.com/office/drawing/2014/main" id="{F9349F8D-AA7D-A45C-A105-9989E50342BB}"/>
              </a:ext>
            </a:extLst>
          </p:cNvPr>
          <p:cNvCxnSpPr/>
          <p:nvPr/>
        </p:nvCxnSpPr>
        <p:spPr>
          <a:xfrm flipV="1">
            <a:off x="1893396" y="2683763"/>
            <a:ext cx="505058" cy="665468"/>
          </a:xfrm>
          <a:prstGeom prst="line">
            <a:avLst/>
          </a:prstGeom>
          <a:ln w="22225">
            <a:solidFill>
              <a:srgbClr val="2C3E4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>
            <a:extLst>
              <a:ext uri="{FF2B5EF4-FFF2-40B4-BE49-F238E27FC236}">
                <a16:creationId xmlns:a16="http://schemas.microsoft.com/office/drawing/2014/main" id="{36268578-943E-5737-0986-79E27F2AEA0C}"/>
              </a:ext>
            </a:extLst>
          </p:cNvPr>
          <p:cNvCxnSpPr/>
          <p:nvPr/>
        </p:nvCxnSpPr>
        <p:spPr>
          <a:xfrm flipV="1">
            <a:off x="2398454" y="2141269"/>
            <a:ext cx="949198" cy="542494"/>
          </a:xfrm>
          <a:prstGeom prst="line">
            <a:avLst/>
          </a:prstGeom>
          <a:ln w="22225">
            <a:solidFill>
              <a:srgbClr val="2C3E4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>
            <a:extLst>
              <a:ext uri="{FF2B5EF4-FFF2-40B4-BE49-F238E27FC236}">
                <a16:creationId xmlns:a16="http://schemas.microsoft.com/office/drawing/2014/main" id="{5CD2B8C5-58F5-56A1-987B-0720F6B8A7BE}"/>
              </a:ext>
            </a:extLst>
          </p:cNvPr>
          <p:cNvCxnSpPr/>
          <p:nvPr/>
        </p:nvCxnSpPr>
        <p:spPr>
          <a:xfrm flipV="1">
            <a:off x="3347652" y="1787181"/>
            <a:ext cx="1278852" cy="354088"/>
          </a:xfrm>
          <a:prstGeom prst="line">
            <a:avLst/>
          </a:prstGeom>
          <a:ln w="22225">
            <a:solidFill>
              <a:srgbClr val="2C3E4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>
            <a:extLst>
              <a:ext uri="{FF2B5EF4-FFF2-40B4-BE49-F238E27FC236}">
                <a16:creationId xmlns:a16="http://schemas.microsoft.com/office/drawing/2014/main" id="{D2CBE4F0-DBB1-F117-8CB1-C4C8D12A9396}"/>
              </a:ext>
            </a:extLst>
          </p:cNvPr>
          <p:cNvCxnSpPr/>
          <p:nvPr/>
        </p:nvCxnSpPr>
        <p:spPr>
          <a:xfrm flipV="1">
            <a:off x="4626504" y="1664207"/>
            <a:ext cx="1454256" cy="122974"/>
          </a:xfrm>
          <a:prstGeom prst="line">
            <a:avLst/>
          </a:prstGeom>
          <a:ln w="22225">
            <a:solidFill>
              <a:srgbClr val="2C3E4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FDF10E45-354A-5250-114F-4C123674E8EE}"/>
              </a:ext>
            </a:extLst>
          </p:cNvPr>
          <p:cNvSpPr/>
          <p:nvPr/>
        </p:nvSpPr>
        <p:spPr>
          <a:xfrm>
            <a:off x="6021324" y="1604772"/>
            <a:ext cx="118872" cy="118872"/>
          </a:xfrm>
          <a:prstGeom prst="ellipse">
            <a:avLst/>
          </a:prstGeom>
          <a:solidFill>
            <a:srgbClr val="2C3E45"/>
          </a:solidFill>
          <a:ln w="12700">
            <a:solidFill>
              <a:srgbClr val="2C3E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71771F1-4FC1-5204-744F-899C2834BB45}"/>
              </a:ext>
            </a:extLst>
          </p:cNvPr>
          <p:cNvSpPr/>
          <p:nvPr/>
        </p:nvSpPr>
        <p:spPr>
          <a:xfrm>
            <a:off x="7475579" y="1727745"/>
            <a:ext cx="118872" cy="118872"/>
          </a:xfrm>
          <a:prstGeom prst="ellipse">
            <a:avLst/>
          </a:prstGeom>
          <a:solidFill>
            <a:srgbClr val="2C3E45"/>
          </a:solidFill>
          <a:ln w="12700">
            <a:solidFill>
              <a:srgbClr val="2C3E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B19ED84-90E3-02F6-9705-1B81907262B3}"/>
              </a:ext>
            </a:extLst>
          </p:cNvPr>
          <p:cNvSpPr/>
          <p:nvPr/>
        </p:nvSpPr>
        <p:spPr>
          <a:xfrm>
            <a:off x="8754431" y="2081833"/>
            <a:ext cx="118872" cy="118872"/>
          </a:xfrm>
          <a:prstGeom prst="ellipse">
            <a:avLst/>
          </a:prstGeom>
          <a:solidFill>
            <a:srgbClr val="2C3E45"/>
          </a:solidFill>
          <a:ln w="12700">
            <a:solidFill>
              <a:srgbClr val="2C3E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7F78394-9588-B313-00E2-5A03DF8EBD4A}"/>
              </a:ext>
            </a:extLst>
          </p:cNvPr>
          <p:cNvSpPr/>
          <p:nvPr/>
        </p:nvSpPr>
        <p:spPr>
          <a:xfrm>
            <a:off x="9703629" y="2624328"/>
            <a:ext cx="118872" cy="118872"/>
          </a:xfrm>
          <a:prstGeom prst="ellipse">
            <a:avLst/>
          </a:prstGeom>
          <a:solidFill>
            <a:srgbClr val="2C3E45"/>
          </a:solidFill>
          <a:ln w="12700">
            <a:solidFill>
              <a:srgbClr val="2C3E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8B73C11-FB55-C690-7F71-1583A31319BB}"/>
              </a:ext>
            </a:extLst>
          </p:cNvPr>
          <p:cNvSpPr/>
          <p:nvPr/>
        </p:nvSpPr>
        <p:spPr>
          <a:xfrm>
            <a:off x="10208687" y="3289795"/>
            <a:ext cx="118872" cy="118872"/>
          </a:xfrm>
          <a:prstGeom prst="ellipse">
            <a:avLst/>
          </a:prstGeom>
          <a:solidFill>
            <a:srgbClr val="2C3E45"/>
          </a:solidFill>
          <a:ln w="12700">
            <a:solidFill>
              <a:srgbClr val="2C3E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3C80205-013D-6044-FE4E-70646277C79A}"/>
              </a:ext>
            </a:extLst>
          </p:cNvPr>
          <p:cNvSpPr/>
          <p:nvPr/>
        </p:nvSpPr>
        <p:spPr>
          <a:xfrm>
            <a:off x="10208687" y="3997972"/>
            <a:ext cx="118872" cy="118872"/>
          </a:xfrm>
          <a:prstGeom prst="ellipse">
            <a:avLst/>
          </a:prstGeom>
          <a:solidFill>
            <a:srgbClr val="2C3E45"/>
          </a:solidFill>
          <a:ln w="12700">
            <a:solidFill>
              <a:srgbClr val="2C3E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89CA60F1-F363-1274-79BF-C385D67646AF}"/>
              </a:ext>
            </a:extLst>
          </p:cNvPr>
          <p:cNvSpPr/>
          <p:nvPr/>
        </p:nvSpPr>
        <p:spPr>
          <a:xfrm>
            <a:off x="9703629" y="4663439"/>
            <a:ext cx="118872" cy="118872"/>
          </a:xfrm>
          <a:prstGeom prst="ellipse">
            <a:avLst/>
          </a:prstGeom>
          <a:solidFill>
            <a:srgbClr val="2C3E45"/>
          </a:solidFill>
          <a:ln w="12700">
            <a:solidFill>
              <a:srgbClr val="2C3E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8307C3E-71EF-0737-C6CA-205BA9BE9545}"/>
              </a:ext>
            </a:extLst>
          </p:cNvPr>
          <p:cNvSpPr/>
          <p:nvPr/>
        </p:nvSpPr>
        <p:spPr>
          <a:xfrm>
            <a:off x="8754431" y="5205934"/>
            <a:ext cx="118872" cy="118872"/>
          </a:xfrm>
          <a:prstGeom prst="ellipse">
            <a:avLst/>
          </a:prstGeom>
          <a:solidFill>
            <a:srgbClr val="2C3E45"/>
          </a:solidFill>
          <a:ln w="12700">
            <a:solidFill>
              <a:srgbClr val="2C3E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36D10303-AF42-5497-9F4C-9B8A95FEFF27}"/>
              </a:ext>
            </a:extLst>
          </p:cNvPr>
          <p:cNvSpPr/>
          <p:nvPr/>
        </p:nvSpPr>
        <p:spPr>
          <a:xfrm>
            <a:off x="7475579" y="5560022"/>
            <a:ext cx="118872" cy="118872"/>
          </a:xfrm>
          <a:prstGeom prst="ellipse">
            <a:avLst/>
          </a:prstGeom>
          <a:solidFill>
            <a:srgbClr val="2C3E45"/>
          </a:solidFill>
          <a:ln w="12700">
            <a:solidFill>
              <a:srgbClr val="2C3E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078B26C2-368E-1BA5-064D-A54524F63D92}"/>
              </a:ext>
            </a:extLst>
          </p:cNvPr>
          <p:cNvSpPr/>
          <p:nvPr/>
        </p:nvSpPr>
        <p:spPr>
          <a:xfrm>
            <a:off x="6021324" y="5682995"/>
            <a:ext cx="118872" cy="118872"/>
          </a:xfrm>
          <a:prstGeom prst="ellipse">
            <a:avLst/>
          </a:prstGeom>
          <a:solidFill>
            <a:srgbClr val="2C3E45"/>
          </a:solidFill>
          <a:ln w="12700">
            <a:solidFill>
              <a:srgbClr val="2C3E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039264F-ACF6-536C-EBE2-420A48897EC0}"/>
              </a:ext>
            </a:extLst>
          </p:cNvPr>
          <p:cNvSpPr/>
          <p:nvPr/>
        </p:nvSpPr>
        <p:spPr>
          <a:xfrm>
            <a:off x="4567068" y="5560022"/>
            <a:ext cx="118872" cy="118872"/>
          </a:xfrm>
          <a:prstGeom prst="ellipse">
            <a:avLst/>
          </a:prstGeom>
          <a:solidFill>
            <a:srgbClr val="2C3E45"/>
          </a:solidFill>
          <a:ln w="12700">
            <a:solidFill>
              <a:srgbClr val="2C3E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D800674-69E5-C06F-ACB7-5BF628A08682}"/>
              </a:ext>
            </a:extLst>
          </p:cNvPr>
          <p:cNvSpPr/>
          <p:nvPr/>
        </p:nvSpPr>
        <p:spPr>
          <a:xfrm>
            <a:off x="3288216" y="5205934"/>
            <a:ext cx="118872" cy="118872"/>
          </a:xfrm>
          <a:prstGeom prst="ellipse">
            <a:avLst/>
          </a:prstGeom>
          <a:solidFill>
            <a:srgbClr val="2C3E45"/>
          </a:solidFill>
          <a:ln w="12700">
            <a:solidFill>
              <a:srgbClr val="2C3E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863208CD-EA26-21F1-2450-9FDB551639AD}"/>
              </a:ext>
            </a:extLst>
          </p:cNvPr>
          <p:cNvSpPr/>
          <p:nvPr/>
        </p:nvSpPr>
        <p:spPr>
          <a:xfrm>
            <a:off x="2339018" y="4663439"/>
            <a:ext cx="118872" cy="118872"/>
          </a:xfrm>
          <a:prstGeom prst="ellipse">
            <a:avLst/>
          </a:prstGeom>
          <a:solidFill>
            <a:srgbClr val="2C3E45"/>
          </a:solidFill>
          <a:ln w="12700">
            <a:solidFill>
              <a:srgbClr val="2C3E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137ECED1-6903-A22F-409E-DFB1FBC0D9AE}"/>
              </a:ext>
            </a:extLst>
          </p:cNvPr>
          <p:cNvSpPr/>
          <p:nvPr/>
        </p:nvSpPr>
        <p:spPr>
          <a:xfrm>
            <a:off x="1833960" y="3997972"/>
            <a:ext cx="118872" cy="118872"/>
          </a:xfrm>
          <a:prstGeom prst="ellipse">
            <a:avLst/>
          </a:prstGeom>
          <a:solidFill>
            <a:srgbClr val="2C3E45"/>
          </a:solidFill>
          <a:ln w="12700">
            <a:solidFill>
              <a:srgbClr val="2C3E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5594E7C1-809E-1FA9-E924-2D6A099EB1B3}"/>
              </a:ext>
            </a:extLst>
          </p:cNvPr>
          <p:cNvSpPr/>
          <p:nvPr/>
        </p:nvSpPr>
        <p:spPr>
          <a:xfrm>
            <a:off x="1833960" y="3289795"/>
            <a:ext cx="118872" cy="118872"/>
          </a:xfrm>
          <a:prstGeom prst="ellipse">
            <a:avLst/>
          </a:prstGeom>
          <a:solidFill>
            <a:srgbClr val="2C3E45"/>
          </a:solidFill>
          <a:ln w="12700">
            <a:solidFill>
              <a:srgbClr val="2C3E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48617636-9627-5E20-FDE6-C42D96248B3E}"/>
              </a:ext>
            </a:extLst>
          </p:cNvPr>
          <p:cNvSpPr/>
          <p:nvPr/>
        </p:nvSpPr>
        <p:spPr>
          <a:xfrm>
            <a:off x="2339018" y="2624327"/>
            <a:ext cx="118872" cy="118872"/>
          </a:xfrm>
          <a:prstGeom prst="ellipse">
            <a:avLst/>
          </a:prstGeom>
          <a:solidFill>
            <a:srgbClr val="2C3E45"/>
          </a:solidFill>
          <a:ln w="12700">
            <a:solidFill>
              <a:srgbClr val="2C3E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6721E7D9-D31C-D657-EE55-6AC16CC4F8B2}"/>
              </a:ext>
            </a:extLst>
          </p:cNvPr>
          <p:cNvSpPr/>
          <p:nvPr/>
        </p:nvSpPr>
        <p:spPr>
          <a:xfrm>
            <a:off x="3288216" y="2081833"/>
            <a:ext cx="118872" cy="118872"/>
          </a:xfrm>
          <a:prstGeom prst="ellipse">
            <a:avLst/>
          </a:prstGeom>
          <a:solidFill>
            <a:srgbClr val="2C3E45"/>
          </a:solidFill>
          <a:ln w="12700">
            <a:solidFill>
              <a:srgbClr val="2C3E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4E44B326-39BA-5785-7000-034619DCFFBD}"/>
              </a:ext>
            </a:extLst>
          </p:cNvPr>
          <p:cNvSpPr/>
          <p:nvPr/>
        </p:nvSpPr>
        <p:spPr>
          <a:xfrm>
            <a:off x="4567068" y="1727745"/>
            <a:ext cx="118872" cy="118872"/>
          </a:xfrm>
          <a:prstGeom prst="ellipse">
            <a:avLst/>
          </a:prstGeom>
          <a:solidFill>
            <a:srgbClr val="2C3E45"/>
          </a:solidFill>
          <a:ln w="12700">
            <a:solidFill>
              <a:srgbClr val="2C3E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F9212C1-D649-3192-1AAD-8C2B119846FB}"/>
              </a:ext>
            </a:extLst>
          </p:cNvPr>
          <p:cNvSpPr/>
          <p:nvPr/>
        </p:nvSpPr>
        <p:spPr>
          <a:xfrm>
            <a:off x="5975604" y="1559051"/>
            <a:ext cx="210312" cy="210312"/>
          </a:xfrm>
          <a:prstGeom prst="ellipse">
            <a:avLst/>
          </a:prstGeom>
          <a:solidFill>
            <a:srgbClr val="198993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FC2E1FA-2D9B-B44D-D43B-1B8323BDC299}"/>
              </a:ext>
            </a:extLst>
          </p:cNvPr>
          <p:cNvSpPr txBox="1"/>
          <p:nvPr/>
        </p:nvSpPr>
        <p:spPr>
          <a:xfrm>
            <a:off x="5879592" y="1234439"/>
            <a:ext cx="402336" cy="256032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900" b="1">
                <a:solidFill>
                  <a:srgbClr val="198993"/>
                </a:solidFill>
                <a:latin typeface="Segoe UI"/>
              </a:rPr>
              <a:t>c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513DAE8-AC34-726B-2F04-0E802CEF0D7C}"/>
              </a:ext>
            </a:extLst>
          </p:cNvPr>
          <p:cNvSpPr txBox="1"/>
          <p:nvPr/>
        </p:nvSpPr>
        <p:spPr>
          <a:xfrm>
            <a:off x="6423839" y="5863825"/>
            <a:ext cx="960120" cy="21945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100" b="1">
                <a:solidFill>
                  <a:srgbClr val="7B8792"/>
                </a:solidFill>
                <a:latin typeface="Segoe UI"/>
              </a:rPr>
              <a:t>special edge</a:t>
            </a:r>
          </a:p>
        </p:txBody>
      </p:sp>
      <p:grpSp>
        <p:nvGrpSpPr>
          <p:cNvPr id="44" name="Step 2 — mark bad edge">
            <a:extLst>
              <a:ext uri="{FF2B5EF4-FFF2-40B4-BE49-F238E27FC236}">
                <a16:creationId xmlns:a16="http://schemas.microsoft.com/office/drawing/2014/main" id="{7687DEEE-5A62-69AC-AD17-9597611026CA}"/>
              </a:ext>
            </a:extLst>
          </p:cNvPr>
          <p:cNvGrpSpPr/>
          <p:nvPr/>
        </p:nvGrpSpPr>
        <p:grpSpPr>
          <a:xfrm>
            <a:off x="3347652" y="1787181"/>
            <a:ext cx="1278852" cy="546328"/>
            <a:chOff x="3347652" y="1787181"/>
            <a:chExt cx="1278852" cy="546328"/>
          </a:xfrm>
        </p:grpSpPr>
        <p:cxnSp>
          <p:nvCxnSpPr>
            <p:cNvPr id="45" name="Connector 44">
              <a:extLst>
                <a:ext uri="{FF2B5EF4-FFF2-40B4-BE49-F238E27FC236}">
                  <a16:creationId xmlns:a16="http://schemas.microsoft.com/office/drawing/2014/main" id="{2454A333-3291-CB4A-4A5F-5004D51E439A}"/>
                </a:ext>
              </a:extLst>
            </p:cNvPr>
            <p:cNvCxnSpPr/>
            <p:nvPr/>
          </p:nvCxnSpPr>
          <p:spPr>
            <a:xfrm flipV="1">
              <a:off x="3347652" y="1787181"/>
              <a:ext cx="1278852" cy="354088"/>
            </a:xfrm>
            <a:prstGeom prst="line">
              <a:avLst/>
            </a:prstGeom>
            <a:ln w="67310">
              <a:solidFill>
                <a:srgbClr val="D93B47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1C77EF4-7CFC-3AA9-9AAC-F3263EA22003}"/>
                </a:ext>
              </a:extLst>
            </p:cNvPr>
            <p:cNvSpPr txBox="1"/>
            <p:nvPr/>
          </p:nvSpPr>
          <p:spPr>
            <a:xfrm>
              <a:off x="3569765" y="2077477"/>
              <a:ext cx="1005840" cy="256032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spAutoFit/>
            </a:bodyPr>
            <a:lstStyle/>
            <a:p>
              <a:pPr algn="r"/>
              <a:r>
                <a:rPr sz="1400" b="1" dirty="0">
                  <a:solidFill>
                    <a:srgbClr val="D93B47"/>
                  </a:solidFill>
                  <a:latin typeface="Segoe UI"/>
                </a:rPr>
                <a:t>bad edge</a:t>
              </a:r>
            </a:p>
          </p:txBody>
        </p:sp>
      </p:grpSp>
      <p:grpSp>
        <p:nvGrpSpPr>
          <p:cNvPr id="47" name="Step 3 — reveal -1 side">
            <a:extLst>
              <a:ext uri="{FF2B5EF4-FFF2-40B4-BE49-F238E27FC236}">
                <a16:creationId xmlns:a16="http://schemas.microsoft.com/office/drawing/2014/main" id="{CCB23699-F0C1-D3D7-657D-381082724E24}"/>
              </a:ext>
            </a:extLst>
          </p:cNvPr>
          <p:cNvGrpSpPr/>
          <p:nvPr/>
        </p:nvGrpSpPr>
        <p:grpSpPr>
          <a:xfrm>
            <a:off x="4298198" y="1414576"/>
            <a:ext cx="6935484" cy="4497080"/>
            <a:chOff x="4298198" y="1414576"/>
            <a:chExt cx="6935484" cy="4497080"/>
          </a:xfrm>
        </p:grpSpPr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AC1B865-B55A-834E-9892-2EA6C7C92C84}"/>
                </a:ext>
              </a:extLst>
            </p:cNvPr>
            <p:cNvSpPr/>
            <p:nvPr/>
          </p:nvSpPr>
          <p:spPr>
            <a:xfrm>
              <a:off x="4830099" y="1949683"/>
              <a:ext cx="1250661" cy="105757"/>
            </a:xfrm>
            <a:custGeom>
              <a:avLst/>
              <a:gdLst/>
              <a:ahLst/>
              <a:cxnLst/>
              <a:rect l="l" t="t" r="r" b="b"/>
              <a:pathLst>
                <a:path w="1250661" h="105757">
                  <a:moveTo>
                    <a:pt x="1250661" y="0"/>
                  </a:moveTo>
                  <a:lnTo>
                    <a:pt x="0" y="105757"/>
                  </a:lnTo>
                </a:path>
              </a:pathLst>
            </a:custGeom>
            <a:noFill/>
            <a:ln w="38100">
              <a:solidFill>
                <a:srgbClr val="0D8BB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id="{BDAE1F14-D013-B759-7E19-DC8B551FE0A9}"/>
                </a:ext>
              </a:extLst>
            </p:cNvPr>
            <p:cNvSpPr/>
            <p:nvPr/>
          </p:nvSpPr>
          <p:spPr>
            <a:xfrm rot="15909990">
              <a:off x="4747803" y="1973144"/>
              <a:ext cx="164592" cy="164592"/>
            </a:xfrm>
            <a:prstGeom prst="triangle">
              <a:avLst/>
            </a:prstGeom>
            <a:solidFill>
              <a:srgbClr val="0D8BB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A33B827B-2F22-3A69-3D1B-F474FB340F4E}"/>
                </a:ext>
              </a:extLst>
            </p:cNvPr>
            <p:cNvSpPr/>
            <p:nvPr/>
          </p:nvSpPr>
          <p:spPr>
            <a:xfrm>
              <a:off x="6080760" y="1949683"/>
              <a:ext cx="3601132" cy="3401516"/>
            </a:xfrm>
            <a:custGeom>
              <a:avLst/>
              <a:gdLst/>
              <a:ahLst/>
              <a:cxnLst/>
              <a:rect l="l" t="t" r="r" b="b"/>
              <a:pathLst>
                <a:path w="3601132" h="3401516">
                  <a:moveTo>
                    <a:pt x="0" y="0"/>
                  </a:moveTo>
                  <a:lnTo>
                    <a:pt x="1250660" y="105757"/>
                  </a:lnTo>
                  <a:lnTo>
                    <a:pt x="2350472" y="410273"/>
                  </a:lnTo>
                  <a:lnTo>
                    <a:pt x="3166782" y="876818"/>
                  </a:lnTo>
                  <a:lnTo>
                    <a:pt x="3601132" y="1449121"/>
                  </a:lnTo>
                  <a:lnTo>
                    <a:pt x="3601132" y="2058152"/>
                  </a:lnTo>
                  <a:lnTo>
                    <a:pt x="3166782" y="2630455"/>
                  </a:lnTo>
                  <a:lnTo>
                    <a:pt x="2350472" y="3097000"/>
                  </a:lnTo>
                  <a:lnTo>
                    <a:pt x="1250660" y="3401516"/>
                  </a:lnTo>
                </a:path>
              </a:pathLst>
            </a:custGeom>
            <a:noFill/>
            <a:ln w="38100">
              <a:solidFill>
                <a:srgbClr val="0D8BB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4A5F28A4-64F7-44E6-3DD2-285809640CD4}"/>
                </a:ext>
              </a:extLst>
            </p:cNvPr>
            <p:cNvSpPr/>
            <p:nvPr/>
          </p:nvSpPr>
          <p:spPr>
            <a:xfrm rot="15271420">
              <a:off x="7249124" y="5268903"/>
              <a:ext cx="164592" cy="164592"/>
            </a:xfrm>
            <a:prstGeom prst="triangle">
              <a:avLst/>
            </a:prstGeom>
            <a:solidFill>
              <a:srgbClr val="0D8BB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C56A23C-46D4-658A-F083-70281B9DB3C3}"/>
                </a:ext>
              </a:extLst>
            </p:cNvPr>
            <p:cNvSpPr txBox="1"/>
            <p:nvPr/>
          </p:nvSpPr>
          <p:spPr>
            <a:xfrm>
              <a:off x="4298198" y="1476695"/>
              <a:ext cx="365760" cy="219456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sz="1300" b="1">
                  <a:solidFill>
                    <a:srgbClr val="0D8BB6"/>
                  </a:solidFill>
                  <a:latin typeface="Segoe UI"/>
                </a:rPr>
                <a:t>−1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316CFCE-C656-27AF-15AE-900EF23BC1CC}"/>
                </a:ext>
              </a:extLst>
            </p:cNvPr>
            <p:cNvSpPr txBox="1"/>
            <p:nvPr/>
          </p:nvSpPr>
          <p:spPr>
            <a:xfrm>
              <a:off x="6172200" y="1414576"/>
              <a:ext cx="365760" cy="219456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sz="1300" b="1">
                  <a:solidFill>
                    <a:srgbClr val="0D8BB6"/>
                  </a:solidFill>
                  <a:latin typeface="Segoe UI"/>
                </a:rPr>
                <a:t>−1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F6C751F-5F40-042E-1A8A-CEF7AD9D6DC5}"/>
                </a:ext>
              </a:extLst>
            </p:cNvPr>
            <p:cNvSpPr txBox="1"/>
            <p:nvPr/>
          </p:nvSpPr>
          <p:spPr>
            <a:xfrm>
              <a:off x="7497561" y="1476695"/>
              <a:ext cx="365760" cy="219456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sz="1300" b="1">
                  <a:solidFill>
                    <a:srgbClr val="0D8BB6"/>
                  </a:solidFill>
                  <a:latin typeface="Segoe UI"/>
                </a:rPr>
                <a:t>−1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008AEB8-23C5-0B7F-4432-8DB6776BA249}"/>
                </a:ext>
              </a:extLst>
            </p:cNvPr>
            <p:cNvSpPr txBox="1"/>
            <p:nvPr/>
          </p:nvSpPr>
          <p:spPr>
            <a:xfrm>
              <a:off x="8904297" y="1866192"/>
              <a:ext cx="365760" cy="219456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sz="1300" b="1">
                  <a:solidFill>
                    <a:srgbClr val="0D8BB6"/>
                  </a:solidFill>
                  <a:latin typeface="Segoe UI"/>
                </a:rPr>
                <a:t>−1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90C1E1B-B266-6AFD-65E8-9AED1CD4A87D}"/>
                </a:ext>
              </a:extLst>
            </p:cNvPr>
            <p:cNvSpPr txBox="1"/>
            <p:nvPr/>
          </p:nvSpPr>
          <p:spPr>
            <a:xfrm>
              <a:off x="9948415" y="2462936"/>
              <a:ext cx="365760" cy="219456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sz="1300" b="1">
                  <a:solidFill>
                    <a:srgbClr val="0D8BB6"/>
                  </a:solidFill>
                  <a:latin typeface="Segoe UI"/>
                </a:rPr>
                <a:t>−1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3584792-9B22-6B4D-12F3-DDC5C7C1A427}"/>
                </a:ext>
              </a:extLst>
            </p:cNvPr>
            <p:cNvSpPr txBox="1"/>
            <p:nvPr/>
          </p:nvSpPr>
          <p:spPr>
            <a:xfrm>
              <a:off x="10503979" y="3194951"/>
              <a:ext cx="365760" cy="219456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sz="1300" b="1">
                  <a:solidFill>
                    <a:srgbClr val="0D8BB6"/>
                  </a:solidFill>
                  <a:latin typeface="Segoe UI"/>
                </a:rPr>
                <a:t>−1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E8F9AC7-7374-7AB7-2F33-2969AEC83A20}"/>
                </a:ext>
              </a:extLst>
            </p:cNvPr>
            <p:cNvSpPr txBox="1"/>
            <p:nvPr/>
          </p:nvSpPr>
          <p:spPr>
            <a:xfrm>
              <a:off x="10503979" y="3973944"/>
              <a:ext cx="365760" cy="219456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sz="1300" b="1">
                  <a:solidFill>
                    <a:srgbClr val="0D8BB6"/>
                  </a:solidFill>
                  <a:latin typeface="Segoe UI"/>
                </a:rPr>
                <a:t>−1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0E28A43-217C-901B-A50C-EB0180C299AC}"/>
                </a:ext>
              </a:extLst>
            </p:cNvPr>
            <p:cNvSpPr txBox="1"/>
            <p:nvPr/>
          </p:nvSpPr>
          <p:spPr>
            <a:xfrm>
              <a:off x="9948415" y="4705959"/>
              <a:ext cx="365760" cy="219456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sz="1300" b="1">
                  <a:solidFill>
                    <a:srgbClr val="0D8BB6"/>
                  </a:solidFill>
                  <a:latin typeface="Segoe UI"/>
                </a:rPr>
                <a:t>−1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F71F474-152B-790D-9F14-F1AB985DB18F}"/>
                </a:ext>
              </a:extLst>
            </p:cNvPr>
            <p:cNvSpPr txBox="1"/>
            <p:nvPr/>
          </p:nvSpPr>
          <p:spPr>
            <a:xfrm>
              <a:off x="8904297" y="5302703"/>
              <a:ext cx="365760" cy="219456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sz="1300" b="1">
                  <a:solidFill>
                    <a:srgbClr val="0D8BB6"/>
                  </a:solidFill>
                  <a:latin typeface="Segoe UI"/>
                </a:rPr>
                <a:t>−1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E77E8E3-87C1-35C6-48EE-528E0B132972}"/>
                </a:ext>
              </a:extLst>
            </p:cNvPr>
            <p:cNvSpPr txBox="1"/>
            <p:nvPr/>
          </p:nvSpPr>
          <p:spPr>
            <a:xfrm>
              <a:off x="7497561" y="5692200"/>
              <a:ext cx="365760" cy="219456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sz="1300" b="1">
                  <a:solidFill>
                    <a:srgbClr val="0D8BB6"/>
                  </a:solidFill>
                  <a:latin typeface="Segoe UI"/>
                </a:rPr>
                <a:t>−1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262076A-7D20-30B7-39BD-7C94E27566AD}"/>
                </a:ext>
              </a:extLst>
            </p:cNvPr>
            <p:cNvSpPr txBox="1"/>
            <p:nvPr/>
          </p:nvSpPr>
          <p:spPr>
            <a:xfrm>
              <a:off x="8563079" y="1449657"/>
              <a:ext cx="2670603" cy="246221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sz="1600" b="1" dirty="0">
                  <a:solidFill>
                    <a:srgbClr val="0D8BB6"/>
                  </a:solidFill>
                  <a:latin typeface="Segoe UI"/>
                </a:rPr>
                <a:t>no special edge  →  label −1</a:t>
              </a:r>
            </a:p>
          </p:txBody>
        </p:sp>
      </p:grpSp>
      <p:grpSp>
        <p:nvGrpSpPr>
          <p:cNvPr id="63" name="Step 4 — cross special edge and reveal +1 side">
            <a:extLst>
              <a:ext uri="{FF2B5EF4-FFF2-40B4-BE49-F238E27FC236}">
                <a16:creationId xmlns:a16="http://schemas.microsoft.com/office/drawing/2014/main" id="{5C03377B-188C-AB8F-F106-A55F54A45636}"/>
              </a:ext>
            </a:extLst>
          </p:cNvPr>
          <p:cNvGrpSpPr/>
          <p:nvPr/>
        </p:nvGrpSpPr>
        <p:grpSpPr>
          <a:xfrm>
            <a:off x="386410" y="1866192"/>
            <a:ext cx="8792998" cy="4180735"/>
            <a:chOff x="386410" y="1866192"/>
            <a:chExt cx="8792998" cy="4180735"/>
          </a:xfrm>
        </p:grpSpPr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01B20E3F-AC48-E3FC-B831-3DD4C7EA942E}"/>
                </a:ext>
              </a:extLst>
            </p:cNvPr>
            <p:cNvSpPr/>
            <p:nvPr/>
          </p:nvSpPr>
          <p:spPr>
            <a:xfrm>
              <a:off x="2982111" y="2194377"/>
              <a:ext cx="6197297" cy="3017885"/>
            </a:xfrm>
            <a:custGeom>
              <a:avLst/>
              <a:gdLst/>
              <a:ahLst/>
              <a:cxnLst/>
              <a:rect l="l" t="t" r="r" b="b"/>
              <a:pathLst>
                <a:path w="6197297" h="3017885">
                  <a:moveTo>
                    <a:pt x="3098649" y="0"/>
                  </a:moveTo>
                  <a:lnTo>
                    <a:pt x="4174798" y="91000"/>
                  </a:lnTo>
                  <a:lnTo>
                    <a:pt x="5121148" y="353025"/>
                  </a:lnTo>
                  <a:lnTo>
                    <a:pt x="5823554" y="754471"/>
                  </a:lnTo>
                  <a:lnTo>
                    <a:pt x="6197297" y="1246917"/>
                  </a:lnTo>
                  <a:lnTo>
                    <a:pt x="6197297" y="1770968"/>
                  </a:lnTo>
                  <a:lnTo>
                    <a:pt x="5823554" y="2263414"/>
                  </a:lnTo>
                  <a:lnTo>
                    <a:pt x="5121148" y="2664860"/>
                  </a:lnTo>
                  <a:lnTo>
                    <a:pt x="4174798" y="2926885"/>
                  </a:lnTo>
                  <a:lnTo>
                    <a:pt x="3098649" y="3017885"/>
                  </a:lnTo>
                  <a:lnTo>
                    <a:pt x="2022499" y="2926885"/>
                  </a:lnTo>
                  <a:lnTo>
                    <a:pt x="1076149" y="2664860"/>
                  </a:lnTo>
                  <a:lnTo>
                    <a:pt x="373743" y="2263414"/>
                  </a:lnTo>
                  <a:lnTo>
                    <a:pt x="0" y="1770968"/>
                  </a:lnTo>
                  <a:lnTo>
                    <a:pt x="0" y="1246917"/>
                  </a:lnTo>
                  <a:lnTo>
                    <a:pt x="373743" y="754471"/>
                  </a:lnTo>
                  <a:lnTo>
                    <a:pt x="1076149" y="353025"/>
                  </a:lnTo>
                </a:path>
              </a:pathLst>
            </a:custGeom>
            <a:noFill/>
            <a:ln w="43180">
              <a:solidFill>
                <a:srgbClr val="E07A1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65" name="Isosceles Triangle 64">
              <a:extLst>
                <a:ext uri="{FF2B5EF4-FFF2-40B4-BE49-F238E27FC236}">
                  <a16:creationId xmlns:a16="http://schemas.microsoft.com/office/drawing/2014/main" id="{B7953A20-3373-3364-0A24-9D6BDD932A62}"/>
                </a:ext>
              </a:extLst>
            </p:cNvPr>
            <p:cNvSpPr/>
            <p:nvPr/>
          </p:nvSpPr>
          <p:spPr>
            <a:xfrm rot="3615047">
              <a:off x="3966820" y="2455962"/>
              <a:ext cx="182880" cy="182880"/>
            </a:xfrm>
            <a:prstGeom prst="triangle">
              <a:avLst/>
            </a:prstGeom>
            <a:solidFill>
              <a:srgbClr val="E07A1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693099CE-161B-C1B1-5369-C97026629216}"/>
                </a:ext>
              </a:extLst>
            </p:cNvPr>
            <p:cNvSpPr txBox="1"/>
            <p:nvPr/>
          </p:nvSpPr>
          <p:spPr>
            <a:xfrm>
              <a:off x="5897880" y="5827471"/>
              <a:ext cx="365760" cy="219456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sz="1300" b="1">
                  <a:solidFill>
                    <a:srgbClr val="E07A1F"/>
                  </a:solidFill>
                  <a:latin typeface="Segoe UI"/>
                </a:rPr>
                <a:t>+1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D686298-42A1-8805-4247-ECC0EEE55E9C}"/>
                </a:ext>
              </a:extLst>
            </p:cNvPr>
            <p:cNvSpPr txBox="1"/>
            <p:nvPr/>
          </p:nvSpPr>
          <p:spPr>
            <a:xfrm>
              <a:off x="4298198" y="5692200"/>
              <a:ext cx="365760" cy="219456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sz="1300" b="1">
                  <a:solidFill>
                    <a:srgbClr val="E07A1F"/>
                  </a:solidFill>
                  <a:latin typeface="Segoe UI"/>
                </a:rPr>
                <a:t>+1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4C5FE8F9-FA57-8CB9-D9EE-425AD1F52620}"/>
                </a:ext>
              </a:extLst>
            </p:cNvPr>
            <p:cNvSpPr txBox="1"/>
            <p:nvPr/>
          </p:nvSpPr>
          <p:spPr>
            <a:xfrm>
              <a:off x="2891462" y="5302703"/>
              <a:ext cx="365760" cy="219456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sz="1300" b="1">
                  <a:solidFill>
                    <a:srgbClr val="E07A1F"/>
                  </a:solidFill>
                  <a:latin typeface="Segoe UI"/>
                </a:rPr>
                <a:t>+1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63009230-00DE-1A54-22D5-B82FFF0C33E8}"/>
                </a:ext>
              </a:extLst>
            </p:cNvPr>
            <p:cNvSpPr txBox="1"/>
            <p:nvPr/>
          </p:nvSpPr>
          <p:spPr>
            <a:xfrm>
              <a:off x="1847344" y="4705959"/>
              <a:ext cx="365760" cy="219456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sz="1300" b="1">
                  <a:solidFill>
                    <a:srgbClr val="E07A1F"/>
                  </a:solidFill>
                  <a:latin typeface="Segoe UI"/>
                </a:rPr>
                <a:t>+1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B475FCA-BD8F-9F71-4AC7-DB94C13D6015}"/>
                </a:ext>
              </a:extLst>
            </p:cNvPr>
            <p:cNvSpPr txBox="1"/>
            <p:nvPr/>
          </p:nvSpPr>
          <p:spPr>
            <a:xfrm>
              <a:off x="1291780" y="3973944"/>
              <a:ext cx="365760" cy="219456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sz="1300" b="1" dirty="0">
                  <a:solidFill>
                    <a:srgbClr val="E07A1F"/>
                  </a:solidFill>
                  <a:latin typeface="Segoe UI"/>
                </a:rPr>
                <a:t>+1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10821EDF-4D0B-ECCC-B7B9-0D918105A2E4}"/>
                </a:ext>
              </a:extLst>
            </p:cNvPr>
            <p:cNvSpPr txBox="1"/>
            <p:nvPr/>
          </p:nvSpPr>
          <p:spPr>
            <a:xfrm>
              <a:off x="1291780" y="3194951"/>
              <a:ext cx="365760" cy="219456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sz="1300" b="1">
                  <a:solidFill>
                    <a:srgbClr val="E07A1F"/>
                  </a:solidFill>
                  <a:latin typeface="Segoe UI"/>
                </a:rPr>
                <a:t>+1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E79764B0-535A-49D3-67AF-01FCD3BA65C7}"/>
                </a:ext>
              </a:extLst>
            </p:cNvPr>
            <p:cNvSpPr txBox="1"/>
            <p:nvPr/>
          </p:nvSpPr>
          <p:spPr>
            <a:xfrm>
              <a:off x="1847344" y="2462936"/>
              <a:ext cx="365760" cy="219456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sz="1300" b="1">
                  <a:solidFill>
                    <a:srgbClr val="E07A1F"/>
                  </a:solidFill>
                  <a:latin typeface="Segoe UI"/>
                </a:rPr>
                <a:t>+1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E6A272B9-806D-E970-A84B-74A0D2750E5E}"/>
                </a:ext>
              </a:extLst>
            </p:cNvPr>
            <p:cNvSpPr txBox="1"/>
            <p:nvPr/>
          </p:nvSpPr>
          <p:spPr>
            <a:xfrm>
              <a:off x="2891462" y="1866192"/>
              <a:ext cx="365760" cy="219456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sz="1300" b="1">
                  <a:solidFill>
                    <a:srgbClr val="E07A1F"/>
                  </a:solidFill>
                  <a:latin typeface="Segoe UI"/>
                </a:rPr>
                <a:t>+1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7991267-0259-21AD-B8AF-4198ACC1E204}"/>
                </a:ext>
              </a:extLst>
            </p:cNvPr>
            <p:cNvSpPr txBox="1"/>
            <p:nvPr/>
          </p:nvSpPr>
          <p:spPr>
            <a:xfrm>
              <a:off x="386410" y="5697525"/>
              <a:ext cx="3320588" cy="246221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sz="1600" b="1" dirty="0">
                  <a:solidFill>
                    <a:srgbClr val="E07A1F"/>
                  </a:solidFill>
                  <a:latin typeface="Segoe UI"/>
                </a:rPr>
                <a:t>cross one special edge  →  label +1</a:t>
              </a:r>
            </a:p>
          </p:txBody>
        </p:sp>
      </p:grpSp>
      <p:grpSp>
        <p:nvGrpSpPr>
          <p:cNvPr id="75" name="Step 5 — highlight u–v tree path">
            <a:extLst>
              <a:ext uri="{FF2B5EF4-FFF2-40B4-BE49-F238E27FC236}">
                <a16:creationId xmlns:a16="http://schemas.microsoft.com/office/drawing/2014/main" id="{0F4AE61C-BDB7-4A37-6339-1C2E5D1535CA}"/>
              </a:ext>
            </a:extLst>
          </p:cNvPr>
          <p:cNvGrpSpPr/>
          <p:nvPr/>
        </p:nvGrpSpPr>
        <p:grpSpPr>
          <a:xfrm>
            <a:off x="1746839" y="1327440"/>
            <a:ext cx="8667841" cy="5221180"/>
            <a:chOff x="1746839" y="1327440"/>
            <a:chExt cx="8667841" cy="5221180"/>
          </a:xfrm>
        </p:grpSpPr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27EE9E19-683E-C6F9-5F67-734791C275C0}"/>
                </a:ext>
              </a:extLst>
            </p:cNvPr>
            <p:cNvSpPr/>
            <p:nvPr/>
          </p:nvSpPr>
          <p:spPr>
            <a:xfrm>
              <a:off x="1746839" y="1592839"/>
              <a:ext cx="8667841" cy="4220961"/>
            </a:xfrm>
            <a:custGeom>
              <a:avLst/>
              <a:gdLst/>
              <a:ahLst/>
              <a:cxnLst/>
              <a:rect l="l" t="t" r="r" b="b"/>
              <a:pathLst>
                <a:path w="8667841" h="4220961">
                  <a:moveTo>
                    <a:pt x="1505155" y="493758"/>
                  </a:moveTo>
                  <a:lnTo>
                    <a:pt x="522734" y="1055240"/>
                  </a:lnTo>
                  <a:lnTo>
                    <a:pt x="0" y="1743999"/>
                  </a:lnTo>
                  <a:lnTo>
                    <a:pt x="0" y="2476962"/>
                  </a:lnTo>
                  <a:lnTo>
                    <a:pt x="522734" y="3165721"/>
                  </a:lnTo>
                  <a:lnTo>
                    <a:pt x="1505155" y="3727203"/>
                  </a:lnTo>
                  <a:lnTo>
                    <a:pt x="2828766" y="4093684"/>
                  </a:lnTo>
                  <a:lnTo>
                    <a:pt x="4333921" y="4220961"/>
                  </a:lnTo>
                  <a:lnTo>
                    <a:pt x="5839075" y="4093684"/>
                  </a:lnTo>
                  <a:lnTo>
                    <a:pt x="7162686" y="3727203"/>
                  </a:lnTo>
                  <a:lnTo>
                    <a:pt x="8145107" y="3165721"/>
                  </a:lnTo>
                  <a:lnTo>
                    <a:pt x="8667841" y="2476962"/>
                  </a:lnTo>
                  <a:lnTo>
                    <a:pt x="8667841" y="1743999"/>
                  </a:lnTo>
                  <a:lnTo>
                    <a:pt x="8145107" y="1055240"/>
                  </a:lnTo>
                  <a:lnTo>
                    <a:pt x="7162686" y="493758"/>
                  </a:lnTo>
                  <a:lnTo>
                    <a:pt x="5839075" y="127277"/>
                  </a:lnTo>
                  <a:lnTo>
                    <a:pt x="4333921" y="0"/>
                  </a:lnTo>
                  <a:lnTo>
                    <a:pt x="2828766" y="127277"/>
                  </a:lnTo>
                </a:path>
              </a:pathLst>
            </a:custGeom>
            <a:noFill/>
            <a:ln w="66040">
              <a:solidFill>
                <a:srgbClr val="7A52C7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7" name="Isosceles Triangle 76">
              <a:extLst>
                <a:ext uri="{FF2B5EF4-FFF2-40B4-BE49-F238E27FC236}">
                  <a16:creationId xmlns:a16="http://schemas.microsoft.com/office/drawing/2014/main" id="{64C95571-2DB7-8061-64E9-CBB91908DC58}"/>
                </a:ext>
              </a:extLst>
            </p:cNvPr>
            <p:cNvSpPr/>
            <p:nvPr/>
          </p:nvSpPr>
          <p:spPr>
            <a:xfrm rot="15909990">
              <a:off x="4470449" y="1614960"/>
              <a:ext cx="210312" cy="210312"/>
            </a:xfrm>
            <a:prstGeom prst="triangle">
              <a:avLst/>
            </a:prstGeom>
            <a:solidFill>
              <a:srgbClr val="7A52C7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78" name="Connector 77">
              <a:extLst>
                <a:ext uri="{FF2B5EF4-FFF2-40B4-BE49-F238E27FC236}">
                  <a16:creationId xmlns:a16="http://schemas.microsoft.com/office/drawing/2014/main" id="{1415FDF5-6304-899C-AA00-063A87F35FAB}"/>
                </a:ext>
              </a:extLst>
            </p:cNvPr>
            <p:cNvCxnSpPr/>
            <p:nvPr/>
          </p:nvCxnSpPr>
          <p:spPr>
            <a:xfrm flipV="1">
              <a:off x="6080760" y="5686523"/>
              <a:ext cx="1505154" cy="127277"/>
            </a:xfrm>
            <a:prstGeom prst="line">
              <a:avLst/>
            </a:prstGeom>
            <a:ln w="66040">
              <a:solidFill>
                <a:srgbClr val="7A52C7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082329AE-7AD7-8902-CA4E-8D0C7A369255}"/>
                </a:ext>
              </a:extLst>
            </p:cNvPr>
            <p:cNvSpPr/>
            <p:nvPr/>
          </p:nvSpPr>
          <p:spPr>
            <a:xfrm>
              <a:off x="3228780" y="2022397"/>
              <a:ext cx="237744" cy="237744"/>
            </a:xfrm>
            <a:prstGeom prst="ellipse">
              <a:avLst/>
            </a:prstGeom>
            <a:solidFill>
              <a:srgbClr val="FFFFFF"/>
            </a:solidFill>
            <a:ln w="33020">
              <a:solidFill>
                <a:srgbClr val="7A52C7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5E41423E-5007-A401-47A0-1FC0B7BFB523}"/>
                </a:ext>
              </a:extLst>
            </p:cNvPr>
            <p:cNvSpPr txBox="1"/>
            <p:nvPr/>
          </p:nvSpPr>
          <p:spPr>
            <a:xfrm>
              <a:off x="3293905" y="1679635"/>
              <a:ext cx="320040" cy="256032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sz="1900" b="1" dirty="0">
                  <a:solidFill>
                    <a:srgbClr val="7A52C7"/>
                  </a:solidFill>
                  <a:latin typeface="Segoe UI"/>
                </a:rPr>
                <a:t>u</a:t>
              </a: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467F7368-A491-3B35-C849-9E0A56AB3789}"/>
                </a:ext>
              </a:extLst>
            </p:cNvPr>
            <p:cNvSpPr/>
            <p:nvPr/>
          </p:nvSpPr>
          <p:spPr>
            <a:xfrm>
              <a:off x="4507632" y="1668309"/>
              <a:ext cx="237744" cy="237744"/>
            </a:xfrm>
            <a:prstGeom prst="ellipse">
              <a:avLst/>
            </a:prstGeom>
            <a:solidFill>
              <a:srgbClr val="FFFFFF"/>
            </a:solidFill>
            <a:ln w="33020">
              <a:solidFill>
                <a:srgbClr val="7A52C7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967CBF99-D266-004B-98D2-427BCA974CB0}"/>
                </a:ext>
              </a:extLst>
            </p:cNvPr>
            <p:cNvSpPr txBox="1"/>
            <p:nvPr/>
          </p:nvSpPr>
          <p:spPr>
            <a:xfrm>
              <a:off x="4763664" y="1375701"/>
              <a:ext cx="320040" cy="256032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sz="1900" b="1" dirty="0">
                  <a:solidFill>
                    <a:srgbClr val="7A52C7"/>
                  </a:solidFill>
                  <a:latin typeface="Segoe UI"/>
                </a:rPr>
                <a:t>v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0E6E8A3B-E742-E0F5-B36B-FCCE0290CFEB}"/>
                    </a:ext>
                  </a:extLst>
                </p:cNvPr>
                <p:cNvSpPr txBox="1"/>
                <p:nvPr/>
              </p:nvSpPr>
              <p:spPr>
                <a:xfrm>
                  <a:off x="2005574" y="1327440"/>
                  <a:ext cx="1886735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anchor="ctr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000" b="1" i="1" smtClean="0">
                                <a:solidFill>
                                  <a:srgbClr val="D93B4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1" i="1" smtClean="0">
                                <a:solidFill>
                                  <a:srgbClr val="D93B47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e>
                          <m:sub>
                            <m:r>
                              <a:rPr lang="en-US" altLang="zh-CN" sz="2000" b="1" i="1" smtClean="0">
                                <a:solidFill>
                                  <a:srgbClr val="D93B47"/>
                                </a:solidFill>
                                <a:latin typeface="Cambria Math" panose="02040503050406030204" pitchFamily="18" charset="0"/>
                              </a:rPr>
                              <m:t>𝑮</m:t>
                            </m:r>
                          </m:sub>
                        </m:sSub>
                        <m:d>
                          <m:dPr>
                            <m:ctrlPr>
                              <a:rPr lang="en-US" altLang="zh-CN" sz="2000" b="1" i="1" smtClean="0">
                                <a:solidFill>
                                  <a:srgbClr val="D93B4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b="1" i="1" smtClean="0">
                                <a:solidFill>
                                  <a:srgbClr val="D93B47"/>
                                </a:solidFill>
                                <a:latin typeface="Cambria Math" panose="02040503050406030204" pitchFamily="18" charset="0"/>
                              </a:rPr>
                              <m:t>𝒖</m:t>
                            </m:r>
                            <m:r>
                              <a:rPr lang="en-US" altLang="zh-CN" sz="2000" b="1" i="1" smtClean="0">
                                <a:solidFill>
                                  <a:srgbClr val="D93B47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CN" sz="2000" b="1" i="1" smtClean="0">
                                <a:solidFill>
                                  <a:srgbClr val="D93B47"/>
                                </a:solidFill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</m:d>
                        <m:r>
                          <a:rPr lang="en-US" altLang="zh-CN" sz="2000" b="1" i="1" smtClean="0">
                            <a:solidFill>
                              <a:srgbClr val="D93B47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CN" sz="2000" b="1" i="1" smtClean="0">
                            <a:solidFill>
                              <a:srgbClr val="D93B47"/>
                            </a:solidFill>
                            <a:latin typeface="Cambria Math" panose="02040503050406030204" pitchFamily="18" charset="0"/>
                          </a:rPr>
                          <m:t>𝑶</m:t>
                        </m:r>
                        <m:r>
                          <a:rPr lang="en-US" altLang="zh-CN" sz="2000" b="1" i="1" smtClean="0">
                            <a:solidFill>
                              <a:srgbClr val="D93B47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2000" b="1" i="1" smtClean="0">
                            <a:solidFill>
                              <a:srgbClr val="D93B47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altLang="zh-CN" sz="2000" b="1" i="1" smtClean="0">
                            <a:solidFill>
                              <a:srgbClr val="D93B47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sz="2000" b="1" dirty="0">
                    <a:solidFill>
                      <a:srgbClr val="D93B47"/>
                    </a:solidFill>
                    <a:latin typeface="Segoe UI"/>
                  </a:endParaRPr>
                </a:p>
              </p:txBody>
            </p:sp>
          </mc:Choice>
          <mc:Fallback xmlns=""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0E6E8A3B-E742-E0F5-B36B-FCCE0290CFE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05574" y="1327440"/>
                  <a:ext cx="1886735" cy="307777"/>
                </a:xfrm>
                <a:prstGeom prst="rect">
                  <a:avLst/>
                </a:prstGeom>
                <a:blipFill>
                  <a:blip r:embed="rId2"/>
                  <a:stretch>
                    <a:fillRect l="-4516" r="-1935" b="-400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EA3579B7-4C0D-F35E-57DA-86B91AE241B6}"/>
                    </a:ext>
                  </a:extLst>
                </p:cNvPr>
                <p:cNvSpPr txBox="1"/>
                <p:nvPr/>
              </p:nvSpPr>
              <p:spPr>
                <a:xfrm>
                  <a:off x="4813685" y="6240843"/>
                  <a:ext cx="2534155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anchor="ctr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en-US" altLang="zh-CN" sz="2000" b="1" i="1" smtClean="0">
                          <a:solidFill>
                            <a:srgbClr val="7A52C7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</m:oMath>
                  </a14:m>
                  <a:r>
                    <a:rPr lang="en-US" sz="2000" b="1" dirty="0">
                      <a:solidFill>
                        <a:srgbClr val="7A52C7"/>
                      </a:solidFill>
                      <a:latin typeface="Segoe UI"/>
                    </a:rPr>
                    <a:t>-path length </a:t>
                  </a:r>
                  <a14:m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rgbClr val="7A52C7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0" smtClean="0">
                          <a:solidFill>
                            <a:srgbClr val="7A52C7"/>
                          </a:solidFill>
                          <a:latin typeface="Cambria Math" panose="02040503050406030204" pitchFamily="18" charset="0"/>
                        </a:rPr>
                        <m:t>𝛀</m:t>
                      </m:r>
                      <m:r>
                        <a:rPr lang="en-US" sz="2000" b="1" i="0" smtClean="0">
                          <a:solidFill>
                            <a:srgbClr val="7A52C7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1" i="1" smtClean="0">
                          <a:solidFill>
                            <a:srgbClr val="7A52C7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2000" b="1" i="1" smtClean="0">
                          <a:solidFill>
                            <a:srgbClr val="7A52C7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sz="2000" b="1" dirty="0">
                    <a:solidFill>
                      <a:srgbClr val="7A52C7"/>
                    </a:solidFill>
                    <a:latin typeface="Segoe UI"/>
                  </a:endParaRPr>
                </a:p>
              </p:txBody>
            </p:sp>
          </mc:Choice>
          <mc:Fallback xmlns=""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EA3579B7-4C0D-F35E-57DA-86B91AE241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13685" y="6240843"/>
                  <a:ext cx="2534155" cy="307777"/>
                </a:xfrm>
                <a:prstGeom prst="rect">
                  <a:avLst/>
                </a:prstGeom>
                <a:blipFill>
                  <a:blip r:embed="rId3"/>
                  <a:stretch>
                    <a:fillRect l="-3133" t="-24000" r="-4578" b="-540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821483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5" presetID="1" presetClass="entr" presetSubtype="0" fill="hold" nodeType="clickEffect">
                                    <p:stCondLst>
                                      <p:cond delay="0"/>
                                    </p:stCondLst>
                                    <p:childTnLst>
                                      <p:set>
                                        <p:cBhvr>
                                          <p:cTn id="6" dur="1" fill="hold">
                                            <p:stCondLst>
                                              <p:cond delay="0"/>
                                            </p:stCondLst>
                                          </p:cTn>
                                          <p:tgtEl>
                                            <p:spTgt spid="44"/>
                                          </p:tgtEl>
                                          <p:attrNameLst>
                                            <p:attrName>style.visibility</p:attrName>
                                          </p:attrNameLst>
                                        </p:cBhvr>
                                        <p:to>
                                          <p:strVal val="visible"/>
                                        </p:to>
                                      </p:set>
                                    </p:childTnLst>
                                  </p:cTn>
                                  <p:tgtEl>
                                    <p:spTgt spid="44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7" presetID="1" presetClass="entr" presetSubtype="0" fill="hold" nodeType="withEffect">
                                    <p:stCondLst>
                                      <p:cond delay="0"/>
                                    </p:stCondLst>
                                    <p:childTnLst>
                                      <p:set>
                                        <p:cBhvr>
                                          <p:cTn id="8" dur="1" fill="hold">
                                            <p:stCondLst>
                                              <p:cond delay="0"/>
                                            </p:stCondLst>
                                          </p:cTn>
                                          <p:tgtEl>
                                            <p:spTgt spid="44"/>
                                          </p:tgtEl>
                                          <p:attrNameLst>
                                            <p:attrName>style.visibility</p:attrName>
                                          </p:attrNameLst>
                                        </p:cBhvr>
                                        <p:to>
                                          <p:strVal val="visible"/>
                                        </p:to>
                                      </p:set>
                                    </p:childTnLst>
                                  </p:cTn>
                                  <p:tgtEl>
                                    <p:spTgt spid="44"/>
                                  </p:tgtEl>
                                </p:cBhvr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11" presetID="1" presetClass="entr" presetSubtype="0" fill="hold" nodeType="clickEffect">
                                    <p:stCondLst>
                                      <p:cond delay="0"/>
                                    </p:stCondLst>
                                    <p:childTnLst>
                                      <p:set>
                                        <p:cBhvr>
                                          <p:cTn id="12" dur="1" fill="hold">
                                            <p:stCondLst>
                                              <p:cond delay="0"/>
                                            </p:stCondLst>
                                          </p:cTn>
                                          <p:tgtEl>
                                            <p:spTgt spid="47"/>
                                          </p:tgtEl>
                                          <p:attrNameLst>
                                            <p:attrName>style.visibility</p:attrName>
                                          </p:attrNameLst>
                                        </p:cBhvr>
                                        <p:to>
                                          <p:strVal val="visible"/>
                                        </p:to>
                                      </p:set>
                                    </p:childTnLst>
                                  </p:cTn>
                                  <p:tgtEl>
                                    <p:spTgt spid="47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3" presetID="1" presetClass="entr" presetSubtype="0" fill="hold" nodeType="withEffect">
                                    <p:stCondLst>
                                      <p:cond delay="0"/>
                                    </p:stCondLst>
                                    <p:childTnLst>
                                      <p:set>
                                        <p:cBhvr>
                                          <p:cTn id="14" dur="1" fill="hold">
                                            <p:stCondLst>
                                              <p:cond delay="0"/>
                                            </p:stCondLst>
                                          </p:cTn>
                                          <p:tgtEl>
                                            <p:spTgt spid="47"/>
                                          </p:tgtEl>
                                          <p:attrNameLst>
                                            <p:attrName>style.visibility</p:attrName>
                                          </p:attrNameLst>
                                        </p:cBhvr>
                                        <p:to>
                                          <p:strVal val="visible"/>
                                        </p:to>
                                      </p:set>
                                    </p:childTnLst>
                                  </p:cTn>
                                  <p:tgtEl>
                                    <p:spTgt spid="47"/>
                                  </p:tgtEl>
                                </p:cBhvr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17" presetID="1" presetClass="entr" presetSubtype="0" fill="hold" nodeType="clickEffect">
                                    <p:stCondLst>
                                      <p:cond delay="0"/>
                                    </p:stCondLst>
                                    <p:childTnLst>
                                      <p:set>
                                        <p:cBhvr>
                                          <p:cTn id="18" dur="1" fill="hold">
                                            <p:stCondLst>
                                              <p:cond delay="0"/>
                                            </p:stCondLst>
                                          </p:cTn>
                                          <p:tgtEl>
                                            <p:spTgt spid="63"/>
                                          </p:tgtEl>
                                          <p:attrNameLst>
                                            <p:attrName>style.visibility</p:attrName>
                                          </p:attrNameLst>
                                        </p:cBhvr>
                                        <p:to>
                                          <p:strVal val="visible"/>
                                        </p:to>
                                      </p:set>
                                    </p:childTnLst>
                                  </p:cTn>
                                  <p:tgtEl>
                                    <p:spTgt spid="63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19" presetID="1" presetClass="entr" presetSubtype="0" fill="hold" nodeType="withEffect">
                                    <p:stCondLst>
                                      <p:cond delay="0"/>
                                    </p:stCondLst>
                                    <p:childTnLst>
                                      <p:set>
                                        <p:cBhvr>
                                          <p:cTn id="20" dur="1" fill="hold">
                                            <p:stCondLst>
                                              <p:cond delay="0"/>
                                            </p:stCondLst>
                                          </p:cTn>
                                          <p:tgtEl>
                                            <p:spTgt spid="63"/>
                                          </p:tgtEl>
                                          <p:attrNameLst>
                                            <p:attrName>style.visibility</p:attrName>
                                          </p:attrNameLst>
                                        </p:cBhvr>
                                        <p:to>
                                          <p:strVal val="visible"/>
                                        </p:to>
                                      </p:set>
                                    </p:childTnLst>
                                  </p:cTn>
                                  <p:tgtEl>
                                    <p:spTgt spid="63"/>
                                  </p:tgtEl>
                                </p:cBhvr>
                              </p:animEffect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23" presetID="1" presetClass="entr" presetSubtype="0" fill="hold" nodeType="clickEffect">
                                    <p:stCondLst>
                                      <p:cond delay="0"/>
                                    </p:stCondLst>
                                    <p:childTnLst>
                                      <p:set>
                                        <p:cBhvr>
                                          <p:cTn id="24" dur="1" fill="hold">
                                            <p:stCondLst>
                                              <p:cond delay="0"/>
                                            </p:stCondLst>
                                          </p:cTn>
                                          <p:tgtEl>
                                            <p:spTgt spid="75"/>
                                          </p:tgtEl>
                                          <p:attrNameLst>
                                            <p:attrName>style.visibility</p:attrName>
                                          </p:attrNameLst>
                                        </p:cBhvr>
                                        <p:to>
                                          <p:strVal val="visible"/>
                                        </p:to>
                                      </p:set>
                                    </p:childTnLst>
                                  </p:cTn>
                                  <p:tgtEl>
                                    <p:spTgt spid="75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  <p:animEffect transition="in" filter="fade">
                                <p:cBhvr>
                                  <p:cTn id="25" presetID="1" presetClass="entr" presetSubtype="0" fill="hold" nodeType="withEffect">
                                    <p:stCondLst>
                                      <p:cond delay="0"/>
                                    </p:stCondLst>
                                    <p:childTnLst>
                                      <p:set>
                                        <p:cBhvr>
                                          <p:cTn id="26" dur="1" fill="hold">
                                            <p:stCondLst>
                                              <p:cond delay="0"/>
                                            </p:stCondLst>
                                          </p:cTn>
                                          <p:tgtEl>
                                            <p:spTgt spid="75"/>
                                          </p:tgtEl>
                                          <p:attrNameLst>
                                            <p:attrName>style.visibility</p:attrName>
                                          </p:attrNameLst>
                                        </p:cBhvr>
                                        <p:to>
                                          <p:strVal val="visible"/>
                                        </p:to>
                                      </p:set>
                                    </p:childTnLst>
                                  </p:cTn>
                                  <p:tgtEl>
                                    <p:spTgt spid="75"/>
                                  </p:tgtEl>
                                </p:cBhvr>
                              </p:animEffect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7E0CB-5D7C-81C6-4BFF-85C73AE22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5A4952-7DDE-F165-AF46-9BE56CB8C98F}"/>
              </a:ext>
            </a:extLst>
          </p:cNvPr>
          <p:cNvSpPr txBox="1"/>
          <p:nvPr/>
        </p:nvSpPr>
        <p:spPr>
          <a:xfrm>
            <a:off x="540407" y="404984"/>
            <a:ext cx="90971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spc="300" dirty="0">
                <a:latin typeface="Calibri (Body)"/>
                <a:cs typeface="Times New Roman" panose="02020603050405020304" pitchFamily="18" charset="0"/>
              </a:rPr>
              <a:t>Borsuk–</a:t>
            </a:r>
            <a:r>
              <a:rPr lang="en-US" altLang="zh-CN" sz="3200" b="1" spc="300" dirty="0" err="1">
                <a:latin typeface="Calibri (Body)"/>
                <a:cs typeface="Times New Roman" panose="02020603050405020304" pitchFamily="18" charset="0"/>
              </a:rPr>
              <a:t>Ulam</a:t>
            </a:r>
            <a:r>
              <a:rPr lang="en-US" altLang="zh-CN" sz="3200" b="1" spc="300" dirty="0">
                <a:latin typeface="Calibri (Body)"/>
                <a:cs typeface="Times New Roman" panose="02020603050405020304" pitchFamily="18" charset="0"/>
              </a:rPr>
              <a:t> Theorem and Tucker’s Lemma</a:t>
            </a:r>
            <a:endParaRPr lang="en-US" altLang="zh-CN" sz="3200" b="1" spc="300" dirty="0">
              <a:solidFill>
                <a:srgbClr val="7030A0"/>
              </a:solidFill>
              <a:latin typeface="Calibri (Body)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/>
              <p:nvPr/>
            </p:nvSpPr>
            <p:spPr>
              <a:xfrm>
                <a:off x="540407" y="1440873"/>
                <a:ext cx="10988983" cy="4893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Goal: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altLang="zh-TW" sz="2400" dirty="0">
                    <a:solidFill>
                      <a:srgbClr val="0070C0"/>
                    </a:solidFill>
                    <a:latin typeface="Calibri (Body)"/>
                    <a:cs typeface="Times New Roman" panose="02020603050405020304" pitchFamily="18" charset="0"/>
                  </a:rPr>
                  <a:t> </a:t>
                </a: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are </a:t>
                </a:r>
                <a:r>
                  <a:rPr lang="en-US" altLang="zh-TW" sz="2400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close in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, while have different labels in every tree </a:t>
                </a:r>
                <a:r>
                  <a:rPr lang="en-US" altLang="zh-TW" sz="2400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complementary pair)</a:t>
                </a:r>
                <a:r>
                  <a:rPr lang="en-US" altLang="zh-CN" sz="240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  <a:endParaRPr lang="en-US" altLang="zh-TW" sz="240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b="1" dirty="0">
                    <a:latin typeface="Calibri (Body)"/>
                    <a:cs typeface="Times New Roman" panose="02020603050405020304" pitchFamily="18" charset="0"/>
                  </a:rPr>
                  <a:t>Some Coloring Theorems </a:t>
                </a:r>
                <a14:m>
                  <m:oMath xmlns:m="http://schemas.openxmlformats.org/officeDocument/2006/math">
                    <m:r>
                      <a:rPr lang="en-US" altLang="zh-CN" sz="24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en-US" altLang="zh-CN" sz="2400" b="1" dirty="0">
                    <a:latin typeface="Calibri (Body)"/>
                    <a:cs typeface="Times New Roman" panose="02020603050405020304" pitchFamily="18" charset="0"/>
                  </a:rPr>
                  <a:t> Combinatorial Fixed-Point Theorem</a:t>
                </a:r>
                <a:endParaRPr lang="en-US" altLang="zh-TW" sz="2400" b="1" dirty="0">
                  <a:latin typeface="Calibri (Body)"/>
                  <a:cs typeface="Times New Roman" panose="02020603050405020304" pitchFamily="18" charset="0"/>
                </a:endParaRPr>
              </a:p>
              <a:p>
                <a:endParaRPr lang="en-US" altLang="zh-TW" sz="2400" b="1" dirty="0">
                  <a:solidFill>
                    <a:schemeClr val="accent5">
                      <a:lumMod val="75000"/>
                    </a:schemeClr>
                  </a:solidFill>
                  <a:latin typeface="Calibri (Body)"/>
                  <a:cs typeface="Times New Roman" panose="02020603050405020304" pitchFamily="18" charset="0"/>
                </a:endParaRPr>
              </a:p>
              <a:p>
                <a:r>
                  <a:rPr lang="en-US" altLang="zh-TW" sz="2400" b="1" dirty="0">
                    <a:solidFill>
                      <a:schemeClr val="accent5">
                        <a:lumMod val="75000"/>
                      </a:schemeClr>
                    </a:solidFill>
                    <a:latin typeface="Calibri (Body)"/>
                    <a:cs typeface="Times New Roman" panose="02020603050405020304" pitchFamily="18" charset="0"/>
                  </a:rPr>
                  <a:t>Theorem (Borsuk–</a:t>
                </a:r>
                <a:r>
                  <a:rPr lang="en-US" altLang="zh-TW" sz="2400" b="1" dirty="0" err="1">
                    <a:solidFill>
                      <a:schemeClr val="accent5">
                        <a:lumMod val="75000"/>
                      </a:schemeClr>
                    </a:solidFill>
                    <a:latin typeface="Calibri (Body)"/>
                    <a:cs typeface="Times New Roman" panose="02020603050405020304" pitchFamily="18" charset="0"/>
                  </a:rPr>
                  <a:t>Ulam</a:t>
                </a:r>
                <a:r>
                  <a:rPr lang="en-US" altLang="zh-TW" sz="2400" b="1" dirty="0">
                    <a:solidFill>
                      <a:schemeClr val="accent5">
                        <a:lumMod val="75000"/>
                      </a:schemeClr>
                    </a:solidFill>
                    <a:latin typeface="Calibri (Body)"/>
                    <a:cs typeface="Times New Roman" panose="02020603050405020304" pitchFamily="18" charset="0"/>
                  </a:rPr>
                  <a:t>: Z</a:t>
                </a:r>
                <a:r>
                  <a:rPr lang="en-US" altLang="zh-CN" sz="2400" b="1" dirty="0">
                    <a:solidFill>
                      <a:schemeClr val="accent5">
                        <a:lumMod val="75000"/>
                      </a:schemeClr>
                    </a:solidFill>
                  </a:rPr>
                  <a:t>ero Formulation)</a:t>
                </a:r>
                <a:endParaRPr lang="en-US" altLang="zh-TW" sz="2400" b="1" dirty="0">
                  <a:solidFill>
                    <a:schemeClr val="accent5">
                      <a:lumMod val="75000"/>
                    </a:schemeClr>
                  </a:solidFill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sSup>
                      <m:sSupPr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  <m:sup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sup>
                    </m:sSup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sup>
                    </m:sSup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 be continuous and satisfy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d>
                      <m:dPr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TW" sz="2400" b="0" dirty="0">
                    <a:solidFill>
                      <a:srgbClr val="0070C0"/>
                    </a:solidFill>
                    <a:latin typeface="Calibri (Body)"/>
                    <a:cs typeface="Times New Roman" panose="02020603050405020304" pitchFamily="18" charset="0"/>
                  </a:rPr>
                  <a:t> </a:t>
                </a: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𝜕</m:t>
                    </m:r>
                    <m:sSup>
                      <m:sSupPr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  <m:sup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sup>
                    </m:sSup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≅</m:t>
                    </m:r>
                    <m:sSup>
                      <m:sSupPr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p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Then there exists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  <m:sup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sup>
                    </m:sSup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  such that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d>
                      <m:dPr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TW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>
                  <a:latin typeface="Calibri (Body)"/>
                  <a:cs typeface="Times New Roman" panose="02020603050405020304" pitchFamily="18" charset="0"/>
                </a:endParaRPr>
              </a:p>
              <a:p>
                <a:r>
                  <a:rPr lang="en-US" altLang="zh-TW" sz="2400" b="1" dirty="0">
                    <a:solidFill>
                      <a:schemeClr val="accent5">
                        <a:lumMod val="75000"/>
                      </a:schemeClr>
                    </a:solidFill>
                    <a:latin typeface="Calibri (Body)"/>
                    <a:cs typeface="Times New Roman" panose="02020603050405020304" pitchFamily="18" charset="0"/>
                  </a:rPr>
                  <a:t>Lemma (Tucker)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 triangulate a </a:t>
                </a:r>
                <a14:m>
                  <m:oMath xmlns:m="http://schemas.openxmlformats.org/officeDocument/2006/math">
                    <m:r>
                      <a:rPr lang="en-US" altLang="zh-TW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-dimensional ball, with </a:t>
                </a:r>
                <a:r>
                  <a:rPr lang="en-US" altLang="zh-TW" sz="2400" b="0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antipodally symmetric boundary </a:t>
                </a: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triangulation.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Suppose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𝜆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d>
                      <m:dPr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TW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Γ</m:t>
                        </m:r>
                      </m:e>
                    </m:d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→{±1,…,±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zh-TW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𝜆</m:t>
                    </m:r>
                    <m:d>
                      <m:dPr>
                        <m:ctrlPr>
                          <a:rPr lang="en-US" altLang="zh-TW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TW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altLang="zh-TW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en-US" altLang="zh-TW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𝜆</m:t>
                    </m:r>
                    <m:r>
                      <a:rPr lang="en-US" altLang="zh-TW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TW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altLang="zh-TW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 for every boundary vertex </a:t>
                </a:r>
                <a14:m>
                  <m:oMath xmlns:m="http://schemas.openxmlformats.org/officeDocument/2006/math">
                    <m:r>
                      <a:rPr lang="en-US" altLang="zh-TW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 contains an edge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 such that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𝜆</m:t>
                    </m:r>
                    <m:d>
                      <m:dPr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𝜆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1440873"/>
                <a:ext cx="10988983" cy="4893647"/>
              </a:xfrm>
              <a:prstGeom prst="rect">
                <a:avLst/>
              </a:prstGeom>
              <a:blipFill>
                <a:blip r:embed="rId2"/>
                <a:stretch>
                  <a:fillRect l="-888" t="-996" b="-18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936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7E0CB-5D7C-81C6-4BFF-85C73AE22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5A4952-7DDE-F165-AF46-9BE56CB8C98F}"/>
              </a:ext>
            </a:extLst>
          </p:cNvPr>
          <p:cNvSpPr txBox="1"/>
          <p:nvPr/>
        </p:nvSpPr>
        <p:spPr>
          <a:xfrm>
            <a:off x="540407" y="404984"/>
            <a:ext cx="71583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spc="300" dirty="0">
                <a:latin typeface="Calibri (Body)"/>
                <a:cs typeface="Times New Roman" panose="02020603050405020304" pitchFamily="18" charset="0"/>
              </a:rPr>
              <a:t>Dimension Becomes the Exponent</a:t>
            </a:r>
            <a:endParaRPr lang="en-US" altLang="zh-CN" sz="3200" b="1" spc="300" dirty="0">
              <a:solidFill>
                <a:srgbClr val="7030A0"/>
              </a:solidFill>
              <a:latin typeface="Calibri (Body)"/>
              <a:cs typeface="Times New Roman" panose="02020603050405020304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74C8F6E-74EE-A185-4DD7-AA1A923427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940" y="1529150"/>
            <a:ext cx="4250441" cy="4141920"/>
          </a:xfrm>
          <a:prstGeom prst="rect">
            <a:avLst/>
          </a:prstGeom>
        </p:spPr>
      </p:pic>
      <p:sp>
        <p:nvSpPr>
          <p:cNvPr id="8" name="TextBox 2">
            <a:extLst>
              <a:ext uri="{FF2B5EF4-FFF2-40B4-BE49-F238E27FC236}">
                <a16:creationId xmlns:a16="http://schemas.microsoft.com/office/drawing/2014/main" id="{AEE62CE6-FE13-BFA9-2E50-16248EFC749F}"/>
              </a:ext>
            </a:extLst>
          </p:cNvPr>
          <p:cNvSpPr txBox="1"/>
          <p:nvPr/>
        </p:nvSpPr>
        <p:spPr>
          <a:xfrm>
            <a:off x="8620521" y="5679227"/>
            <a:ext cx="457493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500" dirty="0">
                <a:latin typeface="Calibri (Body)"/>
                <a:cs typeface="Times New Roman" panose="02020603050405020304" pitchFamily="18" charset="0"/>
              </a:rPr>
              <a:t>An example of Tucker’s Lemma on </a:t>
            </a:r>
            <a:r>
              <a:rPr lang="en-US" altLang="zh-CN" sz="1500" dirty="0">
                <a:latin typeface="Calibri (Body)"/>
                <a:cs typeface="Times New Roman" panose="02020603050405020304" pitchFamily="18" charset="0"/>
              </a:rPr>
              <a:t>Wikipedia</a:t>
            </a:r>
            <a:endParaRPr lang="en-US" altLang="zh-TW" sz="1500" dirty="0">
              <a:latin typeface="Calibri (Body)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2">
                <a:extLst>
                  <a:ext uri="{FF2B5EF4-FFF2-40B4-BE49-F238E27FC236}">
                    <a16:creationId xmlns:a16="http://schemas.microsoft.com/office/drawing/2014/main" id="{D64765B6-AA13-59C5-08D9-537957ABB6ED}"/>
                  </a:ext>
                </a:extLst>
              </p:cNvPr>
              <p:cNvSpPr txBox="1"/>
              <p:nvPr/>
            </p:nvSpPr>
            <p:spPr>
              <a:xfrm>
                <a:off x="540407" y="1440873"/>
                <a:ext cx="8136454" cy="50153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400" b="1" dirty="0">
                    <a:solidFill>
                      <a:schemeClr val="accent5">
                        <a:lumMod val="75000"/>
                      </a:schemeClr>
                    </a:solidFill>
                    <a:latin typeface="Calibri (Body)"/>
                    <a:cs typeface="Times New Roman" panose="02020603050405020304" pitchFamily="18" charset="0"/>
                  </a:rPr>
                  <a:t>Definition (</a:t>
                </a:r>
                <a:r>
                  <a:rPr lang="en-US" altLang="zh-CN" sz="2400" b="1" dirty="0">
                    <a:solidFill>
                      <a:schemeClr val="accent5">
                        <a:lumMod val="75000"/>
                      </a:schemeClr>
                    </a:solidFill>
                    <a:latin typeface="Calibri (Body)"/>
                    <a:cs typeface="Times New Roman" panose="02020603050405020304" pitchFamily="18" charset="0"/>
                  </a:rPr>
                  <a:t>Triangulation</a:t>
                </a:r>
                <a:r>
                  <a:rPr lang="en-US" altLang="zh-CN" sz="2400" b="1" dirty="0">
                    <a:solidFill>
                      <a:schemeClr val="accent5">
                        <a:lumMod val="75000"/>
                      </a:schemeClr>
                    </a:solidFill>
                  </a:rPr>
                  <a:t>)</a:t>
                </a:r>
                <a:endParaRPr lang="en-US" altLang="zh-TW" sz="2400" b="1" dirty="0">
                  <a:solidFill>
                    <a:schemeClr val="accent5">
                      <a:lumMod val="75000"/>
                    </a:schemeClr>
                  </a:solidFill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Informally,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b="0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partitions</a:t>
                </a:r>
                <a:r>
                  <a:rPr lang="en-US" altLang="zh-CN" sz="2400" b="0" dirty="0">
                    <a:latin typeface="Calibri (Body)"/>
                    <a:cs typeface="Times New Roman" panose="02020603050405020304" pitchFamily="18" charset="0"/>
                  </a:rPr>
                  <a:t> a body into many </a:t>
                </a:r>
                <a:r>
                  <a:rPr lang="en-US" altLang="zh-CN" sz="2400" b="0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triangles</a:t>
                </a:r>
                <a:r>
                  <a:rPr lang="en-US" altLang="zh-CN" sz="2400" b="0" dirty="0">
                    <a:latin typeface="Calibri (Body)"/>
                    <a:cs typeface="Times New Roman" panose="02020603050405020304" pitchFamily="18" charset="0"/>
                  </a:rPr>
                  <a:t> (in high dimension, called </a:t>
                </a:r>
                <a:r>
                  <a:rPr lang="en-US" altLang="zh-CN" sz="2400" b="0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simplices</a:t>
                </a:r>
                <a:r>
                  <a:rPr lang="en-US" altLang="zh-CN" sz="2400" b="0" dirty="0">
                    <a:latin typeface="Calibri (Body)"/>
                    <a:cs typeface="Times New Roman" panose="02020603050405020304" pitchFamily="18" charset="0"/>
                  </a:rPr>
                  <a:t>).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Bounded D</a:t>
                </a:r>
                <a:r>
                  <a:rPr lang="en-US" altLang="zh-CN" sz="2400" b="1" dirty="0">
                    <a:latin typeface="Calibri (Body)"/>
                    <a:cs typeface="Times New Roman" panose="02020603050405020304" pitchFamily="18" charset="0"/>
                  </a:rPr>
                  <a:t>iameter: </a:t>
                </a:r>
                <a:r>
                  <a:rPr lang="en-US" altLang="zh-CN" sz="2400" dirty="0">
                    <a:latin typeface="Calibri (Body)"/>
                    <a:cs typeface="Times New Roman" panose="02020603050405020304" pitchFamily="18" charset="0"/>
                  </a:rPr>
                  <a:t>same simplex</a:t>
                </a:r>
                <a14:m>
                  <m:oMath xmlns:m="http://schemas.openxmlformats.org/officeDocument/2006/math">
                    <m:r>
                      <a:rPr lang="en-US" altLang="zh-CN" sz="24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⇒</m:t>
                    </m:r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 nearby vertices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altLang="zh-CN" sz="2400" b="1" dirty="0">
                    <a:latin typeface="Calibri (Body)"/>
                    <a:cs typeface="Times New Roman" panose="02020603050405020304" pitchFamily="18" charset="0"/>
                  </a:rPr>
                  <a:t>Discrete</a:t>
                </a:r>
                <a:r>
                  <a:rPr lang="en-US" altLang="zh-CN" sz="2400" b="0" dirty="0">
                    <a:latin typeface="Calibri (Body)"/>
                    <a:cs typeface="Times New Roman" panose="02020603050405020304" pitchFamily="18" charset="0"/>
                  </a:rPr>
                  <a:t> Vertex Labels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⇒</m:t>
                    </m:r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 </a:t>
                </a: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Continuous</a:t>
                </a: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 Map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1" dirty="0" err="1">
                    <a:latin typeface="Calibri (Body)"/>
                    <a:cs typeface="Times New Roman" panose="02020603050405020304" pitchFamily="18" charset="0"/>
                  </a:rPr>
                  <a:t>Antipodality</a:t>
                </a: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𝜕</m:t>
                    </m:r>
                    <m:r>
                      <m:rPr>
                        <m:sty m:val="p"/>
                      </m:rPr>
                      <a:rPr lang="en-US" altLang="zh-TW" sz="24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⇒−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𝜕</m:t>
                    </m:r>
                    <m:r>
                      <m:rPr>
                        <m:sty m:val="p"/>
                      </m:rPr>
                      <a:rPr lang="en-US" altLang="zh-TW" sz="24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Γ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  <a:p>
                <a:pPr lvl="1"/>
                <a:endParaRPr lang="en-US" altLang="zh-TW" sz="240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TW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{−1,+1}</m:t>
                        </m:r>
                      </m:e>
                      <m:sup>
                        <m:r>
                          <a:rPr lang="en-US" altLang="zh-TW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 contains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zh-TW" sz="2400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 complementary pairs</a:t>
                </a: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zh-TW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𝑫</m:t>
                    </m:r>
                    <m:r>
                      <a:rPr lang="en-US" altLang="zh-TW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TW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  <m:sup>
                        <m:r>
                          <a:rPr lang="en-US" altLang="zh-TW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𝒌</m:t>
                        </m:r>
                        <m:r>
                          <a:rPr lang="en-US" altLang="zh-TW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TW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Applying Tucker’s Lemma: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altLang="zh-TW" sz="2400" dirty="0">
                    <a:solidFill>
                      <a:srgbClr val="0070C0"/>
                    </a:solidFill>
                    <a:latin typeface="Calibri (Body)"/>
                    <a:cs typeface="Times New Roman" panose="02020603050405020304" pitchFamily="18" charset="0"/>
                  </a:rPr>
                  <a:t> </a:t>
                </a: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are </a:t>
                </a:r>
                <a:r>
                  <a:rPr lang="en-US" altLang="zh-TW" sz="2400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in the same simplex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⇒</m:t>
                    </m:r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TW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sub>
                    </m:sSub>
                    <m:d>
                      <m:dPr>
                        <m:ctrlPr>
                          <a:rPr lang="en-US" altLang="zh-TW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altLang="zh-TW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altLang="zh-TW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TW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altLang="zh-TW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(1)</m:t>
                    </m:r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ℓ</m:t>
                    </m:r>
                    <m:d>
                      <m:dPr>
                        <m:ctrlP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altLang="zh-TW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=−ℓ</m:t>
                    </m:r>
                    <m:d>
                      <m:dPr>
                        <m:ctrlP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⇒</m:t>
                    </m:r>
                    <m:sSub>
                      <m:sSubPr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  <m:sub>
                        <m:sSub>
                          <m:sSubPr>
                            <m:ctrlPr>
                              <a:rPr lang="en-US" altLang="zh-TW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TW" sz="24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Ω</m:t>
                    </m:r>
                    <m:d>
                      <m:dPr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</m:d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TW" sz="24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Ω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1/</m:t>
                        </m:r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sup>
                    </m:sSup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∀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</m:d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𝜶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𝛀</m:t>
                        </m:r>
                      </m:e>
                      <m:sub>
                        <m:r>
                          <a:rPr lang="en-US" altLang="zh-TW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𝒌</m:t>
                        </m:r>
                      </m:sub>
                    </m:sSub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TW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TW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𝒏</m:t>
                        </m:r>
                      </m:e>
                      <m:sup>
                        <m:sSup>
                          <m:sSupPr>
                            <m:ctrlPr>
                              <a:rPr lang="en-US" altLang="zh-TW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  <m:r>
                              <a:rPr lang="en-US" altLang="zh-TW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/</m:t>
                            </m:r>
                            <m:r>
                              <a:rPr lang="en-US" altLang="zh-TW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  <m:sup>
                            <m:r>
                              <a:rPr lang="en-US" altLang="zh-TW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𝒌</m:t>
                            </m:r>
                            <m:r>
                              <a:rPr lang="en-US" altLang="zh-TW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TW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p>
                        </m:sSup>
                      </m:sup>
                    </m:sSup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altLang="zh-TW" sz="2400" b="1" dirty="0">
                  <a:solidFill>
                    <a:srgbClr val="FF0000"/>
                  </a:solidFill>
                  <a:latin typeface="Calibri (Body)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2">
                <a:extLst>
                  <a:ext uri="{FF2B5EF4-FFF2-40B4-BE49-F238E27FC236}">
                    <a16:creationId xmlns:a16="http://schemas.microsoft.com/office/drawing/2014/main" id="{D64765B6-AA13-59C5-08D9-537957ABB6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1440873"/>
                <a:ext cx="8136454" cy="5015347"/>
              </a:xfrm>
              <a:prstGeom prst="rect">
                <a:avLst/>
              </a:prstGeom>
              <a:blipFill>
                <a:blip r:embed="rId3"/>
                <a:stretch>
                  <a:fillRect l="-1199" t="-9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5807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7E0CB-5D7C-81C6-4BFF-85C73AE22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25A4952-7DDE-F165-AF46-9BE56CB8C98F}"/>
                  </a:ext>
                </a:extLst>
              </p:cNvPr>
              <p:cNvSpPr txBox="1"/>
              <p:nvPr/>
            </p:nvSpPr>
            <p:spPr>
              <a:xfrm>
                <a:off x="540407" y="404984"/>
                <a:ext cx="5584477" cy="6034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3200" b="1" spc="300" dirty="0">
                    <a:latin typeface="Calibri (Body)"/>
                    <a:cs typeface="Times New Roman" panose="02020603050405020304" pitchFamily="18" charset="0"/>
                  </a:rPr>
                  <a:t>Why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3200" b="1" i="1" spc="3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3200" b="1" i="1" spc="3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  <m:sup>
                        <m:r>
                          <a:rPr lang="en-US" altLang="zh-CN" sz="3200" b="1" i="1" spc="3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𝒌</m:t>
                        </m:r>
                        <m:r>
                          <a:rPr lang="en-US" altLang="zh-CN" sz="3200" b="1" i="1" spc="3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3200" b="1" i="1" spc="3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US" altLang="zh-CN" sz="3200" b="1" spc="300" dirty="0">
                    <a:latin typeface="Calibri (Body)"/>
                    <a:cs typeface="Times New Roman" panose="02020603050405020304" pitchFamily="18" charset="0"/>
                  </a:rPr>
                  <a:t> Unavoidable?</a:t>
                </a:r>
                <a:endParaRPr lang="en-US" altLang="zh-CN" sz="3200" b="1" spc="300" dirty="0">
                  <a:solidFill>
                    <a:srgbClr val="7030A0"/>
                  </a:solidFill>
                  <a:latin typeface="Calibri (Body)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25A4952-7DDE-F165-AF46-9BE56CB8C9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404984"/>
                <a:ext cx="5584477" cy="603435"/>
              </a:xfrm>
              <a:prstGeom prst="rect">
                <a:avLst/>
              </a:prstGeom>
              <a:blipFill>
                <a:blip r:embed="rId2"/>
                <a:stretch>
                  <a:fillRect l="-2838" t="-9091" r="-1638" b="-3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/>
              <p:nvPr/>
            </p:nvSpPr>
            <p:spPr>
              <a:xfrm>
                <a:off x="540407" y="1440873"/>
                <a:ext cx="10988983" cy="5262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We can see this by </a:t>
                </a:r>
                <a:r>
                  <a:rPr lang="en-US" altLang="zh-CN" sz="2400" b="0" dirty="0">
                    <a:latin typeface="Calibri (Body)"/>
                    <a:cs typeface="Times New Roman" panose="02020603050405020304" pitchFamily="18" charset="0"/>
                  </a:rPr>
                  <a:t>deriving Tucker’s Lemma from Borsuk–</a:t>
                </a:r>
                <a:r>
                  <a:rPr lang="en-US" altLang="zh-CN" sz="2400" b="0" dirty="0" err="1">
                    <a:latin typeface="Calibri (Body)"/>
                    <a:cs typeface="Times New Roman" panose="02020603050405020304" pitchFamily="18" charset="0"/>
                  </a:rPr>
                  <a:t>Ulam</a:t>
                </a:r>
                <a:r>
                  <a:rPr lang="en-US" altLang="zh-CN" sz="2400" b="0" dirty="0">
                    <a:latin typeface="Calibri (Body)"/>
                    <a:cs typeface="Times New Roman" panose="02020603050405020304" pitchFamily="18" charset="0"/>
                  </a:rPr>
                  <a:t> Theorem.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400" b="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Map Tucker labels to </a:t>
                </a:r>
                <a:r>
                  <a:rPr lang="en-US" altLang="zh-TW" sz="2400" b="0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signed basis vectors</a:t>
                </a: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altLang="zh-TW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altLang="zh-TW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↦</m:t>
                      </m:r>
                      <m:sSub>
                        <m:sSubPr>
                          <m:ctrlPr>
                            <a:rPr lang="en-US" altLang="zh-TW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altLang="zh-TW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TW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TW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−</m:t>
                      </m:r>
                      <m:r>
                        <a:rPr lang="en-US" altLang="zh-TW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altLang="zh-TW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↦−</m:t>
                      </m:r>
                      <m:sSub>
                        <m:sSubPr>
                          <m:ctrlPr>
                            <a:rPr lang="en-US" altLang="zh-TW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altLang="zh-TW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TW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       </m:t>
                      </m:r>
                      <m:d>
                        <m:dPr>
                          <m:ctrlPr>
                            <a:rPr lang="en-US" altLang="zh-TW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altLang="zh-TW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∈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e>
                          </m:d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en-US" altLang="zh-TW" sz="2400" b="0" dirty="0">
                  <a:latin typeface="Calibri (Body)"/>
                  <a:cs typeface="Times New Roman" panose="02020603050405020304" pitchFamily="18" charset="0"/>
                </a:endParaRPr>
              </a:p>
              <a:p>
                <a:endParaRPr lang="en-US" altLang="zh-TW" sz="240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Define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altLang="zh-CN" sz="2400" dirty="0"/>
                  <a:t> on triangulation vertices and </a:t>
                </a:r>
                <a:r>
                  <a:rPr lang="en-US" altLang="zh-CN" sz="2400" b="1" dirty="0"/>
                  <a:t>extend it affinely on every simplex</a:t>
                </a:r>
                <a:r>
                  <a:rPr lang="en-US" altLang="zh-CN" sz="2400" dirty="0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b="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b="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b="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>
                  <a:latin typeface="Calibri (Body)"/>
                  <a:cs typeface="Times New Roman" panose="02020603050405020304" pitchFamily="18" charset="0"/>
                </a:endParaRPr>
              </a:p>
              <a:p>
                <a:endParaRPr lang="en-US" altLang="zh-TW" sz="2400" b="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Boundary </a:t>
                </a:r>
                <a:r>
                  <a:rPr lang="en-US" altLang="zh-CN" sz="2400" dirty="0" err="1"/>
                  <a:t>antipodality</a:t>
                </a:r>
                <a:r>
                  <a:rPr lang="en-US" altLang="zh-CN" sz="2400" dirty="0"/>
                  <a:t> gives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altLang="zh-CN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zh-CN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altLang="zh-CN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altLang="zh-CN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accent1"/>
                    </a:solidFill>
                  </a:rPr>
                  <a:t> </a:t>
                </a:r>
                <a:r>
                  <a:rPr lang="en-US" altLang="zh-CN" sz="2400" dirty="0"/>
                  <a:t>on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𝜕</m:t>
                    </m:r>
                    <m:sSup>
                      <m:sSupPr>
                        <m:ctrlPr>
                          <a:rPr lang="en-US" altLang="zh-CN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sup>
                    </m:sSup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1440873"/>
                <a:ext cx="10988983" cy="5262979"/>
              </a:xfrm>
              <a:prstGeom prst="rect">
                <a:avLst/>
              </a:prstGeom>
              <a:blipFill>
                <a:blip r:embed="rId3"/>
                <a:stretch>
                  <a:fillRect l="-777" t="-926" b="-16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图片 7">
            <a:extLst>
              <a:ext uri="{FF2B5EF4-FFF2-40B4-BE49-F238E27FC236}">
                <a16:creationId xmlns:a16="http://schemas.microsoft.com/office/drawing/2014/main" id="{49190C99-D654-F575-3D58-DB5F76030F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035" y="3800344"/>
            <a:ext cx="5506467" cy="2447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25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7E0CB-5D7C-81C6-4BFF-85C73AE22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25A4952-7DDE-F165-AF46-9BE56CB8C98F}"/>
                  </a:ext>
                </a:extLst>
              </p:cNvPr>
              <p:cNvSpPr txBox="1"/>
              <p:nvPr/>
            </p:nvSpPr>
            <p:spPr>
              <a:xfrm>
                <a:off x="540407" y="404984"/>
                <a:ext cx="5584477" cy="6034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3200" b="1" spc="300" dirty="0">
                    <a:latin typeface="Calibri (Body)"/>
                    <a:cs typeface="Times New Roman" panose="02020603050405020304" pitchFamily="18" charset="0"/>
                  </a:rPr>
                  <a:t>Why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3200" b="1" i="1" spc="3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3200" b="1" i="1" spc="3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  <m:sup>
                        <m:r>
                          <a:rPr lang="en-US" altLang="zh-CN" sz="3200" b="1" i="1" spc="3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𝒌</m:t>
                        </m:r>
                        <m:r>
                          <a:rPr lang="en-US" altLang="zh-CN" sz="3200" b="1" i="1" spc="3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3200" b="1" i="1" spc="3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US" altLang="zh-CN" sz="3200" b="1" spc="300" dirty="0">
                    <a:latin typeface="Calibri (Body)"/>
                    <a:cs typeface="Times New Roman" panose="02020603050405020304" pitchFamily="18" charset="0"/>
                  </a:rPr>
                  <a:t> Unavoidable?</a:t>
                </a:r>
                <a:endParaRPr lang="en-US" altLang="zh-CN" sz="3200" b="1" spc="300" dirty="0">
                  <a:solidFill>
                    <a:srgbClr val="7030A0"/>
                  </a:solidFill>
                  <a:latin typeface="Calibri (Body)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25A4952-7DDE-F165-AF46-9BE56CB8C9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404984"/>
                <a:ext cx="5584477" cy="603435"/>
              </a:xfrm>
              <a:prstGeom prst="rect">
                <a:avLst/>
              </a:prstGeom>
              <a:blipFill>
                <a:blip r:embed="rId2"/>
                <a:stretch>
                  <a:fillRect l="-2838" t="-9091" r="-1638" b="-3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/>
              <p:nvPr/>
            </p:nvSpPr>
            <p:spPr>
              <a:xfrm>
                <a:off x="540407" y="1440873"/>
                <a:ext cx="10988983" cy="5310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Borsuk–</a:t>
                </a:r>
                <a:r>
                  <a:rPr lang="en-US" altLang="zh-TW" sz="2400" b="0" dirty="0" err="1">
                    <a:latin typeface="Calibri (Body)"/>
                    <a:cs typeface="Times New Roman" panose="02020603050405020304" pitchFamily="18" charset="0"/>
                  </a:rPr>
                  <a:t>Ulam</a:t>
                </a: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 gives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altLang="zh-TW" sz="2400" b="0" dirty="0">
                    <a:solidFill>
                      <a:schemeClr val="accent1"/>
                    </a:solidFill>
                    <a:latin typeface="Calibri (Body)"/>
                    <a:cs typeface="Times New Roman" panose="02020603050405020304" pitchFamily="18" charset="0"/>
                  </a:rPr>
                  <a:t> </a:t>
                </a: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with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d>
                      <m:dPr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. Writing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altLang="zh-TW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altLang="zh-TW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zh-TW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zh-TW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  <m:r>
                            <a:rPr lang="en-US" altLang="zh-TW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∈</m:t>
                          </m:r>
                          <m:r>
                            <a:rPr lang="en-US" altLang="zh-TW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𝑉</m:t>
                          </m:r>
                          <m:d>
                            <m:dPr>
                              <m:ctrlPr>
                                <a:rPr lang="en-US" altLang="zh-TW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e>
                          </m:d>
                        </m:sub>
                        <m:sup/>
                        <m:e>
                          <m:sSub>
                            <m:sSubPr>
                              <m:ctrlPr>
                                <a:rPr lang="en-US" altLang="zh-TW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</m:nary>
                      <m:r>
                        <a:rPr lang="en-US" altLang="zh-TW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TW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  </m:t>
                      </m:r>
                      <m:sSub>
                        <m:sSubPr>
                          <m:ctrlPr>
                            <a:rPr lang="en-US" altLang="zh-TW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altLang="zh-TW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sub>
                      </m:sSub>
                      <m:r>
                        <a:rPr lang="en-US" altLang="zh-TW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≥0, 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zh-TW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zh-TW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  <m:r>
                            <a:rPr lang="en-US" altLang="zh-TW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∈</m:t>
                          </m:r>
                          <m:r>
                            <a:rPr lang="en-US" altLang="zh-TW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𝑉</m:t>
                          </m:r>
                          <m:d>
                            <m:dPr>
                              <m:ctrlPr>
                                <a:rPr lang="en-US" altLang="zh-TW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e>
                          </m:d>
                        </m:sub>
                        <m:sup/>
                        <m:e>
                          <m:sSub>
                            <m:sSubPr>
                              <m:ctrlPr>
                                <a:rPr lang="en-US" altLang="zh-TW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sub>
                          </m:sSub>
                        </m:e>
                      </m:nary>
                      <m:r>
                        <a:rPr lang="en-US" altLang="zh-TW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=1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en-US" altLang="zh-TW" sz="2400" b="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We get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0=</m:t>
                      </m:r>
                      <m:r>
                        <a:rPr lang="en-US" altLang="zh-TW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TW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sup>
                          </m:sSup>
                        </m:e>
                      </m:d>
                      <m:r>
                        <a:rPr lang="en-US" altLang="zh-TW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∈</m:t>
                          </m:r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𝑉</m:t>
                          </m:r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𝜎</m:t>
                          </m:r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zh-TW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𝐹</m:t>
                          </m:r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nary>
                      <m:r>
                        <a:rPr lang="en-US" altLang="zh-TW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en-US" altLang="zh-TW" sz="2400" b="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b="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 contained </a:t>
                </a:r>
                <a:r>
                  <a:rPr lang="en-US" altLang="zh-TW" sz="2400" b="0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no complementary pair</a:t>
                </a: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, then for each coordinate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 </a:t>
                </a: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at most one </a:t>
                </a: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 </a:t>
                </a: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could appear. Such vectors can not have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 in their convex hull.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b="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Borsuk–</a:t>
                </a:r>
                <a:r>
                  <a:rPr lang="en-US" altLang="zh-TW" sz="2400" b="1" dirty="0" err="1">
                    <a:latin typeface="Calibri (Body)"/>
                    <a:cs typeface="Times New Roman" panose="02020603050405020304" pitchFamily="18" charset="0"/>
                  </a:rPr>
                  <a:t>Ulam</a:t>
                </a: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 forces a zero; the encoding turns the zero into a complementary pair.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b="1" dirty="0">
                  <a:solidFill>
                    <a:srgbClr val="FF0000"/>
                  </a:solidFill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1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We need one dimension for every </a:t>
                </a:r>
                <a:r>
                  <a:rPr lang="en-US" altLang="zh-CN" sz="2400" b="1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complementary pair! Thus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  <m:sup>
                        <m:r>
                          <a:rPr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𝒌</m:t>
                        </m:r>
                        <m:r>
                          <a:rPr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US" altLang="zh-TW" sz="2400" b="1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 is unavoidable.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1440873"/>
                <a:ext cx="10988983" cy="5310108"/>
              </a:xfrm>
              <a:prstGeom prst="rect">
                <a:avLst/>
              </a:prstGeom>
              <a:blipFill>
                <a:blip r:embed="rId3"/>
                <a:stretch>
                  <a:fillRect l="-777" t="-918" r="-777" b="-17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: 圆角 5">
            <a:extLst>
              <a:ext uri="{FF2B5EF4-FFF2-40B4-BE49-F238E27FC236}">
                <a16:creationId xmlns:a16="http://schemas.microsoft.com/office/drawing/2014/main" id="{12E13F55-9606-D48E-ED06-01E5C3EE39E8}"/>
              </a:ext>
            </a:extLst>
          </p:cNvPr>
          <p:cNvSpPr/>
          <p:nvPr/>
        </p:nvSpPr>
        <p:spPr>
          <a:xfrm>
            <a:off x="3238394" y="3076036"/>
            <a:ext cx="5715212" cy="14959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884F11C8-79C0-A18B-EB0F-AA19C6175CAF}"/>
              </a:ext>
            </a:extLst>
          </p:cNvPr>
          <p:cNvSpPr txBox="1"/>
          <p:nvPr/>
        </p:nvSpPr>
        <p:spPr>
          <a:xfrm>
            <a:off x="3315186" y="3192383"/>
            <a:ext cx="552909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600" b="1" dirty="0"/>
              <a:t>Can we do more cleverly? Apply the topological forcing while using fewer dimension.</a:t>
            </a:r>
            <a:endParaRPr lang="en-US" altLang="zh-TW" sz="2600" b="1" dirty="0">
              <a:latin typeface="Calibri (Body)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04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0320AE-729D-4BA7-AAA9-64AB557D6A30}"/>
              </a:ext>
            </a:extLst>
          </p:cNvPr>
          <p:cNvSpPr txBox="1"/>
          <p:nvPr/>
        </p:nvSpPr>
        <p:spPr>
          <a:xfrm>
            <a:off x="540407" y="404984"/>
            <a:ext cx="23805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pc="300" dirty="0">
                <a:latin typeface="Calibri (Body)"/>
                <a:cs typeface="Times New Roman" panose="02020603050405020304" pitchFamily="18" charset="0"/>
              </a:rPr>
              <a:t>Tree Cover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6B4C631-730E-B4F3-764F-71F235128B02}"/>
                  </a:ext>
                </a:extLst>
              </p:cNvPr>
              <p:cNvSpPr txBox="1"/>
              <p:nvPr/>
            </p:nvSpPr>
            <p:spPr>
              <a:xfrm>
                <a:off x="540407" y="1440873"/>
                <a:ext cx="10988983" cy="20110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400" b="1" dirty="0">
                    <a:solidFill>
                      <a:schemeClr val="accent5">
                        <a:lumMod val="75000"/>
                      </a:schemeClr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Definition (Tree Cover</a:t>
                </a:r>
                <a:r>
                  <a:rPr lang="zh-CN" altLang="en-US" sz="2400" b="1" dirty="0">
                    <a:solidFill>
                      <a:schemeClr val="accent5">
                        <a:lumMod val="75000"/>
                      </a:schemeClr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altLang="zh-TW" sz="2400" b="1" dirty="0">
                    <a:solidFill>
                      <a:srgbClr val="7030A0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[Gupta, Kumar, Rastogi ’01]</a:t>
                </a:r>
                <a:r>
                  <a:rPr lang="en-US" altLang="zh-TW" sz="2400" b="1" dirty="0">
                    <a:solidFill>
                      <a:schemeClr val="accent5">
                        <a:lumMod val="75000"/>
                      </a:schemeClr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)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Input: </a:t>
                </a: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A metric space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𝑋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TW" sz="2400" dirty="0">
                    <a:solidFill>
                      <a:schemeClr val="accent1"/>
                    </a:solidFill>
                    <a:latin typeface="Calibri (Body)"/>
                    <a:cs typeface="Times New Roman" panose="02020603050405020304" pitchFamily="18" charset="0"/>
                  </a:rPr>
                  <a:t> </a:t>
                </a: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on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</m:d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zh-TW" altLang="en-US" sz="2400" dirty="0">
                    <a:solidFill>
                      <a:schemeClr val="accent1"/>
                    </a:solidFill>
                    <a:latin typeface="Calibri (Body)"/>
                    <a:cs typeface="Times New Roman" panose="02020603050405020304" pitchFamily="18" charset="0"/>
                  </a:rPr>
                  <a:t> </a:t>
                </a: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points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Output: </a:t>
                </a:r>
                <a14:m>
                  <m:oMath xmlns:m="http://schemas.openxmlformats.org/officeDocument/2006/math">
                    <m:r>
                      <a:rPr lang="zh-TW" altLang="en-US" sz="240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𝒯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zh-TW" altLang="en-US" sz="2400" dirty="0">
                    <a:latin typeface="Calibri (Body)"/>
                    <a:cs typeface="Times New Roman" panose="02020603050405020304" pitchFamily="18" charset="0"/>
                  </a:rPr>
                  <a:t> </a:t>
                </a: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(edge-weighted) trees on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𝑋</m:t>
                    </m:r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, </a:t>
                </a:r>
                <a:r>
                  <a:rPr lang="en-US" altLang="zh-TW" sz="2400" dirty="0" err="1">
                    <a:latin typeface="Calibri (Body)"/>
                    <a:cs typeface="Times New Roman" panose="02020603050405020304" pitchFamily="18" charset="0"/>
                  </a:rPr>
                  <a:t>s.t.</a:t>
                </a: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 for any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𝑋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: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altLang="zh-TW" sz="2400" b="0" dirty="0">
                    <a:cs typeface="Times New Roman" panose="02020603050405020304" pitchFamily="18" charset="0"/>
                  </a:rPr>
                  <a:t>For any</a:t>
                </a:r>
                <a:r>
                  <a:rPr lang="en-US" altLang="zh-TW" sz="2400" b="0" dirty="0">
                    <a:solidFill>
                      <a:schemeClr val="accent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  <m:sub>
                        <m:sSub>
                          <m:sSubPr>
                            <m:ctrlP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sSub>
                      <m:sSubPr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, i.e.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 is a </a:t>
                </a:r>
                <a:r>
                  <a:rPr lang="en-US" altLang="zh-CN" sz="2400" b="1" dirty="0">
                    <a:latin typeface="Calibri (Body)"/>
                    <a:cs typeface="Times New Roman" panose="02020603050405020304" pitchFamily="18" charset="0"/>
                  </a:rPr>
                  <a:t>dominating</a:t>
                </a:r>
                <a:r>
                  <a:rPr lang="en-US" altLang="zh-CN" sz="2400" b="0" dirty="0">
                    <a:latin typeface="Calibri (Body)"/>
                    <a:cs typeface="Times New Roman" panose="02020603050405020304" pitchFamily="18" charset="0"/>
                  </a:rPr>
                  <a:t> tree.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altLang="zh-TW" sz="2400" b="0" dirty="0">
                    <a:cs typeface="Times New Roman" panose="02020603050405020304" pitchFamily="18" charset="0"/>
                  </a:rPr>
                  <a:t>Exist an</a:t>
                </a:r>
                <a:r>
                  <a:rPr lang="en-US" altLang="zh-TW" sz="2400" b="0" dirty="0">
                    <a:solidFill>
                      <a:schemeClr val="accent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  <m:sub>
                        <m:sSub>
                          <m:sSubPr>
                            <m:ctrlP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altLang="zh-TW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⋅</m:t>
                    </m:r>
                    <m:sSub>
                      <m:sSubPr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altLang="zh-TW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 is called the </a:t>
                </a:r>
                <a:r>
                  <a:rPr lang="en-US" altLang="zh-CN" sz="2400" b="1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distortion/stretch </a:t>
                </a:r>
                <a:r>
                  <a:rPr lang="en-US" altLang="zh-CN" sz="2400" b="0" dirty="0">
                    <a:latin typeface="Calibri (Body)"/>
                    <a:cs typeface="Times New Roman" panose="02020603050405020304" pitchFamily="18" charset="0"/>
                  </a:rPr>
                  <a:t>of </a:t>
                </a:r>
                <a14:m>
                  <m:oMath xmlns:m="http://schemas.openxmlformats.org/officeDocument/2006/math">
                    <m:r>
                      <a:rPr lang="zh-CN" altLang="en-US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𝒯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6B4C631-730E-B4F3-764F-71F235128B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1440873"/>
                <a:ext cx="10988983" cy="2011063"/>
              </a:xfrm>
              <a:prstGeom prst="rect">
                <a:avLst/>
              </a:prstGeom>
              <a:blipFill>
                <a:blip r:embed="rId2"/>
                <a:stretch>
                  <a:fillRect l="-888" t="-2424" b="-42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图片 3">
            <a:extLst>
              <a:ext uri="{FF2B5EF4-FFF2-40B4-BE49-F238E27FC236}">
                <a16:creationId xmlns:a16="http://schemas.microsoft.com/office/drawing/2014/main" id="{F9BD7E68-AA71-0C67-678A-650F70C2CA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165" y="3703460"/>
            <a:ext cx="2746801" cy="261100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807F4C6-7A15-E3B7-6EA6-8D06A812D0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03" y="3655997"/>
            <a:ext cx="2918630" cy="28570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5B85292C-9BCB-6BA7-21B4-15AA5A5C4258}"/>
                  </a:ext>
                </a:extLst>
              </p:cNvPr>
              <p:cNvSpPr txBox="1"/>
              <p:nvPr/>
            </p:nvSpPr>
            <p:spPr>
              <a:xfrm>
                <a:off x="5225371" y="6307039"/>
                <a:ext cx="4526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5B85292C-9BCB-6BA7-21B4-15AA5A5C42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5371" y="6307039"/>
                <a:ext cx="45262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3BB085A-9382-8420-488C-A5A1725E478B}"/>
                  </a:ext>
                </a:extLst>
              </p:cNvPr>
              <p:cNvSpPr txBox="1"/>
              <p:nvPr/>
            </p:nvSpPr>
            <p:spPr>
              <a:xfrm>
                <a:off x="8547067" y="6302283"/>
                <a:ext cx="4675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CN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3BB085A-9382-8420-488C-A5A1725E47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7067" y="6302283"/>
                <a:ext cx="467564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图片 7">
            <a:extLst>
              <a:ext uri="{FF2B5EF4-FFF2-40B4-BE49-F238E27FC236}">
                <a16:creationId xmlns:a16="http://schemas.microsoft.com/office/drawing/2014/main" id="{8C1338CA-B536-68DF-91C8-2CFC20054A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179" y="3738341"/>
            <a:ext cx="2619340" cy="25412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E2D93F15-09E5-35E6-5A36-8B01D0186A03}"/>
                  </a:ext>
                </a:extLst>
              </p:cNvPr>
              <p:cNvSpPr txBox="1"/>
              <p:nvPr/>
            </p:nvSpPr>
            <p:spPr>
              <a:xfrm>
                <a:off x="10772732" y="4824295"/>
                <a:ext cx="8815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altLang="zh-CN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zh-CN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E2D93F15-09E5-35E6-5A36-8B01D0186A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72732" y="4824295"/>
                <a:ext cx="881523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7463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7A89C-55F1-982C-907D-CD6DD0D1C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0D11BAA-173E-4871-B5B0-E4AC97585595}"/>
              </a:ext>
            </a:extLst>
          </p:cNvPr>
          <p:cNvSpPr txBox="1">
            <a:spLocks/>
          </p:cNvSpPr>
          <p:nvPr/>
        </p:nvSpPr>
        <p:spPr>
          <a:xfrm>
            <a:off x="1135885" y="2849006"/>
            <a:ext cx="9920230" cy="193809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3600" b="1" i="1" dirty="0">
                <a:solidFill>
                  <a:schemeClr val="accent1"/>
                </a:solidFill>
                <a:latin typeface="Calibri (Body)"/>
                <a:cs typeface="Times New Roman" panose="02020603050405020304" pitchFamily="18" charset="0"/>
              </a:rPr>
              <a:t>From Antipodal Symmetry to Cyclic Symmetry</a:t>
            </a:r>
            <a:br>
              <a:rPr lang="en-US" i="1" dirty="0">
                <a:solidFill>
                  <a:srgbClr val="0070C0"/>
                </a:solidFill>
                <a:latin typeface="Calibri (Body)"/>
                <a:cs typeface="Times New Roman" panose="02020603050405020304" pitchFamily="18" charset="0"/>
              </a:rPr>
            </a:br>
            <a:endParaRPr lang="en-US" sz="1600" dirty="0">
              <a:latin typeface="Calibri (Body)"/>
              <a:cs typeface="Times New Roman" panose="02020603050405020304" pitchFamily="18" charset="0"/>
            </a:endParaRPr>
          </a:p>
          <a:p>
            <a:pPr algn="ctr"/>
            <a:r>
              <a:rPr lang="en-US" altLang="zh-CN" sz="2000" dirty="0">
                <a:latin typeface="+mn-lt"/>
              </a:rPr>
              <a:t>Our Approach </a:t>
            </a:r>
            <a:r>
              <a:rPr lang="en-US" altLang="zh-CN" sz="2000" dirty="0">
                <a:solidFill>
                  <a:srgbClr val="7030A0"/>
                </a:solidFill>
                <a:latin typeface="+mn-lt"/>
              </a:rPr>
              <a:t>[Huang ’26] </a:t>
            </a:r>
            <a:endParaRPr lang="en-US" sz="2000" i="1" dirty="0"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8904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7E0CB-5D7C-81C6-4BFF-85C73AE22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25A4952-7DDE-F165-AF46-9BE56CB8C98F}"/>
                  </a:ext>
                </a:extLst>
              </p:cNvPr>
              <p:cNvSpPr txBox="1"/>
              <p:nvPr/>
            </p:nvSpPr>
            <p:spPr>
              <a:xfrm>
                <a:off x="540407" y="404984"/>
                <a:ext cx="617906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3200" b="1" spc="300" dirty="0">
                    <a:latin typeface="Calibri (Body)"/>
                    <a:cs typeface="Times New Roman" panose="02020603050405020304" pitchFamily="18" charset="0"/>
                  </a:rPr>
                  <a:t>Binary Labels vs </a:t>
                </a:r>
                <a14:m>
                  <m:oMath xmlns:m="http://schemas.openxmlformats.org/officeDocument/2006/math">
                    <m:r>
                      <a:rPr lang="en-US" altLang="zh-CN" sz="3200" b="1" i="1" spc="3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𝒑</m:t>
                    </m:r>
                  </m:oMath>
                </a14:m>
                <a:r>
                  <a:rPr lang="en-US" altLang="zh-CN" sz="3200" b="1" spc="300" dirty="0">
                    <a:latin typeface="Calibri (Body)"/>
                    <a:cs typeface="Times New Roman" panose="02020603050405020304" pitchFamily="18" charset="0"/>
                  </a:rPr>
                  <a:t>-</a:t>
                </a:r>
                <a:r>
                  <a:rPr lang="en-US" altLang="zh-CN" sz="3200" b="1" spc="300" dirty="0" err="1">
                    <a:latin typeface="Calibri (Body)"/>
                    <a:cs typeface="Times New Roman" panose="02020603050405020304" pitchFamily="18" charset="0"/>
                  </a:rPr>
                  <a:t>ary</a:t>
                </a:r>
                <a:r>
                  <a:rPr lang="en-US" altLang="zh-CN" sz="3200" b="1" spc="300" dirty="0">
                    <a:latin typeface="Calibri (Body)"/>
                    <a:cs typeface="Times New Roman" panose="02020603050405020304" pitchFamily="18" charset="0"/>
                  </a:rPr>
                  <a:t> Labels</a:t>
                </a:r>
                <a:endParaRPr lang="en-US" altLang="zh-CN" sz="3200" b="1" spc="300" dirty="0">
                  <a:solidFill>
                    <a:srgbClr val="7030A0"/>
                  </a:solidFill>
                  <a:latin typeface="Calibri (Body)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25A4952-7DDE-F165-AF46-9BE56CB8C9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404984"/>
                <a:ext cx="6179064" cy="584775"/>
              </a:xfrm>
              <a:prstGeom prst="rect">
                <a:avLst/>
              </a:prstGeom>
              <a:blipFill>
                <a:blip r:embed="rId2"/>
                <a:stretch>
                  <a:fillRect l="-2567" t="-12500" r="-1481" b="-343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42C00A08-C69B-F695-AAFE-B69C25A277EC}"/>
              </a:ext>
            </a:extLst>
          </p:cNvPr>
          <p:cNvSpPr txBox="1"/>
          <p:nvPr/>
        </p:nvSpPr>
        <p:spPr>
          <a:xfrm>
            <a:off x="540407" y="1440873"/>
            <a:ext cx="1098898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400" dirty="0"/>
          </a:p>
          <a:p>
            <a:endParaRPr lang="en-US" altLang="zh-CN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rgbClr val="FF0000"/>
                </a:solidFill>
              </a:rPr>
              <a:t>Relaxation: </a:t>
            </a:r>
            <a:r>
              <a:rPr lang="en-US" altLang="zh-CN" sz="2400" dirty="0">
                <a:solidFill>
                  <a:srgbClr val="FF0000"/>
                </a:solidFill>
              </a:rPr>
              <a:t>any all-coordinate-different partner is enough, so lower-dimensional forcing may be possible.</a:t>
            </a:r>
            <a:endParaRPr lang="en-US" altLang="zh-TW" sz="2400" b="0" dirty="0">
              <a:solidFill>
                <a:srgbClr val="FF0000"/>
              </a:solidFill>
              <a:latin typeface="Calibri (Body)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2">
                <a:extLst>
                  <a:ext uri="{FF2B5EF4-FFF2-40B4-BE49-F238E27FC236}">
                    <a16:creationId xmlns:a16="http://schemas.microsoft.com/office/drawing/2014/main" id="{8001F81D-AEA4-A99E-5E60-4D87BD9D972C}"/>
                  </a:ext>
                </a:extLst>
              </p:cNvPr>
              <p:cNvSpPr txBox="1"/>
              <p:nvPr/>
            </p:nvSpPr>
            <p:spPr>
              <a:xfrm>
                <a:off x="460892" y="1402161"/>
                <a:ext cx="5393254" cy="2752805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800" b="1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Binary labels: a prescribed partner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{−1,+1}</m:t>
                        </m:r>
                      </m:e>
                      <m:sup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, the </a:t>
                </a: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only</a:t>
                </a: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 label differing from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 in every coordinate is </a:t>
                </a:r>
                <a14:m>
                  <m:oMath xmlns:m="http://schemas.openxmlformats.org/officeDocument/2006/math">
                    <m:r>
                      <a:rPr lang="en-US" altLang="zh-TW" sz="240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TW" sz="2400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Thus the good-pair relation is a perfect matching with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zh-TW" sz="24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antipodal pair types.</a:t>
                </a:r>
              </a:p>
            </p:txBody>
          </p:sp>
        </mc:Choice>
        <mc:Fallback xmlns="">
          <p:sp>
            <p:nvSpPr>
              <p:cNvPr id="4" name="TextBox 2">
                <a:extLst>
                  <a:ext uri="{FF2B5EF4-FFF2-40B4-BE49-F238E27FC236}">
                    <a16:creationId xmlns:a16="http://schemas.microsoft.com/office/drawing/2014/main" id="{8001F81D-AEA4-A99E-5E60-4D87BD9D97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892" y="1402161"/>
                <a:ext cx="5393254" cy="2752805"/>
              </a:xfrm>
              <a:prstGeom prst="rect">
                <a:avLst/>
              </a:prstGeom>
              <a:blipFill>
                <a:blip r:embed="rId3"/>
                <a:stretch>
                  <a:fillRect l="-2255" t="-1758" r="-451" b="-3516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2">
                <a:extLst>
                  <a:ext uri="{FF2B5EF4-FFF2-40B4-BE49-F238E27FC236}">
                    <a16:creationId xmlns:a16="http://schemas.microsoft.com/office/drawing/2014/main" id="{9056D212-CD69-9CF8-6B30-0125EC63908D}"/>
                  </a:ext>
                </a:extLst>
              </p:cNvPr>
              <p:cNvSpPr txBox="1"/>
              <p:nvPr/>
            </p:nvSpPr>
            <p:spPr>
              <a:xfrm>
                <a:off x="6330847" y="1402161"/>
                <a:ext cx="5393254" cy="2506648"/>
              </a:xfrm>
              <a:prstGeom prst="rect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8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𝒑</m:t>
                    </m:r>
                  </m:oMath>
                </a14:m>
                <a:r>
                  <a:rPr lang="en-US" altLang="zh-TW" sz="2800" b="1" dirty="0">
                    <a:solidFill>
                      <a:schemeClr val="accent2"/>
                    </a:solidFill>
                    <a:latin typeface="Calibri (Body)"/>
                    <a:cs typeface="Times New Roman" panose="02020603050405020304" pitchFamily="18" charset="0"/>
                  </a:rPr>
                  <a:t>-</a:t>
                </a:r>
                <a:r>
                  <a:rPr lang="en-US" altLang="zh-TW" sz="2800" b="1" dirty="0" err="1">
                    <a:solidFill>
                      <a:schemeClr val="accent2"/>
                    </a:solidFill>
                    <a:latin typeface="Calibri (Body)"/>
                    <a:cs typeface="Times New Roman" panose="02020603050405020304" pitchFamily="18" charset="0"/>
                  </a:rPr>
                  <a:t>ary</a:t>
                </a:r>
                <a:r>
                  <a:rPr lang="en-US" altLang="zh-TW" sz="2800" b="1" dirty="0">
                    <a:solidFill>
                      <a:schemeClr val="accent2"/>
                    </a:solidFill>
                    <a:latin typeface="Calibri (Body)"/>
                    <a:cs typeface="Times New Roman" panose="02020603050405020304" pitchFamily="18" charset="0"/>
                  </a:rPr>
                  <a:t> labels: many compatible partners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Sup>
                      <m:sSubSupPr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ℤ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  <m:sup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bSup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, each coordinate of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 has </a:t>
                </a:r>
                <a14:m>
                  <m:oMath xmlns:m="http://schemas.openxmlformats.org/officeDocument/2006/math">
                    <m:r>
                      <a:rPr lang="en-US" altLang="zh-TW" sz="240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altLang="zh-TW" sz="2400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TW" sz="240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 valid choices.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Thus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 has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400" b="1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𝒑</m:t>
                            </m:r>
                            <m:r>
                              <a:rPr lang="en-US" altLang="zh-TW" sz="24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TW" sz="2400" b="1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altLang="zh-TW" sz="2400" b="1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𝒌</m:t>
                        </m:r>
                      </m:sup>
                    </m:sSup>
                  </m:oMath>
                </a14:m>
                <a:r>
                  <a:rPr lang="en-US" altLang="zh-TW" sz="2400" b="1" dirty="0">
                    <a:solidFill>
                      <a:schemeClr val="accent1"/>
                    </a:solidFill>
                    <a:latin typeface="Calibri (Body)"/>
                    <a:cs typeface="Times New Roman" panose="02020603050405020304" pitchFamily="18" charset="0"/>
                  </a:rPr>
                  <a:t> </a:t>
                </a: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partners </a:t>
                </a: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satisfying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sSub>
                      <m:sSubPr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∀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</m:d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" name="TextBox 2">
                <a:extLst>
                  <a:ext uri="{FF2B5EF4-FFF2-40B4-BE49-F238E27FC236}">
                    <a16:creationId xmlns:a16="http://schemas.microsoft.com/office/drawing/2014/main" id="{9056D212-CD69-9CF8-6B30-0125EC6390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0847" y="1402161"/>
                <a:ext cx="5393254" cy="2506648"/>
              </a:xfrm>
              <a:prstGeom prst="rect">
                <a:avLst/>
              </a:prstGeom>
              <a:blipFill>
                <a:blip r:embed="rId4"/>
                <a:stretch>
                  <a:fillRect l="-2255" t="-1932" b="-3623"/>
                </a:stretch>
              </a:blipFill>
              <a:ln w="1905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2">
                <a:extLst>
                  <a:ext uri="{FF2B5EF4-FFF2-40B4-BE49-F238E27FC236}">
                    <a16:creationId xmlns:a16="http://schemas.microsoft.com/office/drawing/2014/main" id="{FA77E828-8718-CCA8-222A-AF68999125FD}"/>
                  </a:ext>
                </a:extLst>
              </p:cNvPr>
              <p:cNvSpPr txBox="1"/>
              <p:nvPr/>
            </p:nvSpPr>
            <p:spPr>
              <a:xfrm>
                <a:off x="460892" y="4348612"/>
                <a:ext cx="5393254" cy="862608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sz="2400" dirty="0">
                    <a:solidFill>
                      <a:schemeClr val="accent6"/>
                    </a:solidFill>
                    <a:latin typeface="Calibri (Body)"/>
                    <a:cs typeface="Times New Roman" panose="02020603050405020304" pitchFamily="18" charset="0"/>
                  </a:rPr>
                  <a:t>A direct Tucker encoding has to distinguish these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altLang="zh-TW" sz="2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altLang="zh-TW" sz="2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zh-TW" sz="2400" dirty="0">
                    <a:solidFill>
                      <a:schemeClr val="accent6"/>
                    </a:solidFill>
                    <a:latin typeface="Calibri (Body)"/>
                    <a:cs typeface="Times New Roman" panose="02020603050405020304" pitchFamily="18" charset="0"/>
                  </a:rPr>
                  <a:t> pair types.</a:t>
                </a:r>
              </a:p>
            </p:txBody>
          </p:sp>
        </mc:Choice>
        <mc:Fallback xmlns="">
          <p:sp>
            <p:nvSpPr>
              <p:cNvPr id="6" name="TextBox 2">
                <a:extLst>
                  <a:ext uri="{FF2B5EF4-FFF2-40B4-BE49-F238E27FC236}">
                    <a16:creationId xmlns:a16="http://schemas.microsoft.com/office/drawing/2014/main" id="{FA77E828-8718-CCA8-222A-AF68999125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892" y="4348612"/>
                <a:ext cx="5393254" cy="862608"/>
              </a:xfrm>
              <a:prstGeom prst="rect">
                <a:avLst/>
              </a:prstGeom>
              <a:blipFill>
                <a:blip r:embed="rId5"/>
                <a:stretch>
                  <a:fillRect l="-1466" t="-4828" b="-10345"/>
                </a:stretch>
              </a:blipFill>
              <a:ln w="190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2">
                <a:extLst>
                  <a:ext uri="{FF2B5EF4-FFF2-40B4-BE49-F238E27FC236}">
                    <a16:creationId xmlns:a16="http://schemas.microsoft.com/office/drawing/2014/main" id="{A1B80762-25FB-496B-ED59-C2976FDC9EFB}"/>
                  </a:ext>
                </a:extLst>
              </p:cNvPr>
              <p:cNvSpPr txBox="1"/>
              <p:nvPr/>
            </p:nvSpPr>
            <p:spPr>
              <a:xfrm>
                <a:off x="6337856" y="4106001"/>
                <a:ext cx="5393254" cy="1230080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sz="2400" dirty="0">
                    <a:solidFill>
                      <a:schemeClr val="accent6"/>
                    </a:solidFill>
                    <a:latin typeface="Calibri (Body)"/>
                    <a:cs typeface="Times New Roman" panose="02020603050405020304" pitchFamily="18" charset="0"/>
                  </a:rPr>
                  <a:t>If changing coordinate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altLang="zh-TW" sz="2400" dirty="0">
                    <a:solidFill>
                      <a:schemeClr val="accent6"/>
                    </a:solidFill>
                    <a:latin typeface="Calibri (Body)"/>
                    <a:cs typeface="Times New Roman" panose="02020603050405020304" pitchFamily="18" charset="0"/>
                  </a:rPr>
                  <a:t> already means being far in tree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TW" sz="2400" dirty="0">
                    <a:solidFill>
                      <a:schemeClr val="accent6"/>
                    </a:solidFill>
                    <a:latin typeface="Calibri (Body)"/>
                    <a:cs typeface="Times New Roman" panose="02020603050405020304" pitchFamily="18" charset="0"/>
                  </a:rPr>
                  <a:t>, then </a:t>
                </a:r>
                <a:r>
                  <a:rPr lang="en-US" altLang="zh-TW" sz="2400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any</a:t>
                </a:r>
                <a:r>
                  <a:rPr lang="en-US" altLang="zh-TW" sz="2400" dirty="0">
                    <a:solidFill>
                      <a:schemeClr val="accent6"/>
                    </a:solidFill>
                    <a:latin typeface="Calibri (Body)"/>
                    <a:cs typeface="Times New Roman" panose="02020603050405020304" pitchFamily="18" charset="0"/>
                  </a:rPr>
                  <a:t> such compatible partner works.</a:t>
                </a:r>
              </a:p>
            </p:txBody>
          </p:sp>
        </mc:Choice>
        <mc:Fallback xmlns="">
          <p:sp>
            <p:nvSpPr>
              <p:cNvPr id="7" name="TextBox 2">
                <a:extLst>
                  <a:ext uri="{FF2B5EF4-FFF2-40B4-BE49-F238E27FC236}">
                    <a16:creationId xmlns:a16="http://schemas.microsoft.com/office/drawing/2014/main" id="{A1B80762-25FB-496B-ED59-C2976FDC9E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7856" y="4106001"/>
                <a:ext cx="5393254" cy="1230080"/>
              </a:xfrm>
              <a:prstGeom prst="rect">
                <a:avLst/>
              </a:prstGeom>
              <a:blipFill>
                <a:blip r:embed="rId6"/>
                <a:stretch>
                  <a:fillRect l="-1466" t="-3431" r="-676" b="-9804"/>
                </a:stretch>
              </a:blipFill>
              <a:ln w="190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9646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7E0CB-5D7C-81C6-4BFF-85C73AE22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5A4952-7DDE-F165-AF46-9BE56CB8C98F}"/>
              </a:ext>
            </a:extLst>
          </p:cNvPr>
          <p:cNvSpPr txBox="1"/>
          <p:nvPr/>
        </p:nvSpPr>
        <p:spPr>
          <a:xfrm>
            <a:off x="540407" y="404984"/>
            <a:ext cx="70000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spc="300" dirty="0">
                <a:latin typeface="Calibri (Body)"/>
                <a:cs typeface="Times New Roman" panose="02020603050405020304" pitchFamily="18" charset="0"/>
              </a:rPr>
              <a:t>A Balanced View of Borsuk–</a:t>
            </a:r>
            <a:r>
              <a:rPr lang="en-US" altLang="zh-CN" sz="3200" b="1" spc="300" dirty="0" err="1">
                <a:latin typeface="Calibri (Body)"/>
                <a:cs typeface="Times New Roman" panose="02020603050405020304" pitchFamily="18" charset="0"/>
              </a:rPr>
              <a:t>Ulam</a:t>
            </a:r>
            <a:endParaRPr lang="en-US" altLang="zh-CN" sz="3200" b="1" spc="300" dirty="0">
              <a:solidFill>
                <a:srgbClr val="7030A0"/>
              </a:solidFill>
              <a:latin typeface="Calibri (Body)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/>
              <p:nvPr/>
            </p:nvSpPr>
            <p:spPr>
              <a:xfrm>
                <a:off x="540407" y="1440873"/>
                <a:ext cx="10988983" cy="53302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With binary joint labels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ℓ</m:t>
                    </m:r>
                    <m:d>
                      <m:d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sSup>
                      <m:sSup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∈{−1,+1}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altLang="zh-CN" sz="2400" dirty="0"/>
                  <a:t>, a Borsuk–</a:t>
                </a:r>
                <a:r>
                  <a:rPr lang="en-US" altLang="zh-CN" sz="2400" dirty="0" err="1"/>
                  <a:t>Ulam</a:t>
                </a:r>
                <a:r>
                  <a:rPr lang="en-US" altLang="zh-CN" sz="2400" dirty="0"/>
                  <a:t> zero inside some simplex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altLang="zh-CN" sz="2400" dirty="0"/>
                  <a:t> gives barycentric weights </a:t>
                </a:r>
                <a14:m>
                  <m:oMath xmlns:m="http://schemas.openxmlformats.org/officeDocument/2006/math">
                    <m:r>
                      <m:rPr>
                        <m:lit/>
                      </m:rP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altLang="zh-CN" sz="2400" dirty="0">
                    <a:solidFill>
                      <a:srgbClr val="0070C0"/>
                    </a:solidFill>
                  </a:rPr>
                  <a:t> </a:t>
                </a:r>
                <a:r>
                  <a:rPr lang="en-US" altLang="zh-CN" sz="2400" dirty="0"/>
                  <a:t>such that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altLang="zh-CN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ℓ(</m:t>
                          </m:r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Therefore every coordinate is </a:t>
                </a:r>
                <a:r>
                  <a:rPr lang="en-US" altLang="zh-CN" sz="2400" b="1" dirty="0"/>
                  <a:t>exactly balanced</a:t>
                </a:r>
                <a:r>
                  <a:rPr lang="en-US" altLang="zh-CN" sz="2400" dirty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altLang="zh-CN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d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=+1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e>
                      </m:nary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d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=−1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e>
                      </m:nary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 ∀</m:t>
                      </m:r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∈[</m:t>
                      </m:r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].</m:t>
                      </m:r>
                    </m:oMath>
                  </m:oMathPara>
                </a14:m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Sample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altLang="zh-CN" sz="2400" dirty="0">
                    <a:solidFill>
                      <a:srgbClr val="0070C0"/>
                    </a:solidFill>
                  </a:rPr>
                  <a:t> </a:t>
                </a:r>
                <a:r>
                  <a:rPr lang="en-US" altLang="zh-CN" sz="2400" b="1" dirty="0"/>
                  <a:t>independently</a:t>
                </a:r>
                <a:r>
                  <a:rPr lang="en-US" altLang="zh-CN" sz="2400" dirty="0"/>
                  <a:t> from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rgbClr val="0070C0"/>
                    </a:solidFill>
                  </a:rPr>
                  <a:t> </a:t>
                </a:r>
                <a:r>
                  <a:rPr lang="en-US" altLang="zh-CN" sz="2400" dirty="0"/>
                  <a:t>according to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altLang="zh-CN" sz="2400" dirty="0"/>
                  <a:t>. Then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𝔼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#</m:t>
                          </m:r>
                          <m:r>
                            <m:rPr>
                              <m:lit/>
                            </m:r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{</m:t>
                          </m:r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:</m:t>
                          </m:r>
                          <m:sSub>
                            <m:sSubPr>
                              <m:ctrlP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</m:d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≠</m:t>
                          </m:r>
                          <m:sSub>
                            <m:sSubPr>
                              <m:ctrlP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d>
                          <m:r>
                            <m:rPr>
                              <m:lit/>
                            </m:r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}</m:t>
                          </m:r>
                        </m:e>
                      </m:d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  <m:e>
                          <m:func>
                            <m:funcPr>
                              <m:ctrlP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CN" sz="2400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Pr</m:t>
                              </m:r>
                            </m:fName>
                            <m:e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sSub>
                                <m:sSubPr>
                                  <m:ctrlP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𝑈</m:t>
                                  </m:r>
                                </m:e>
                              </m:d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≠</m:t>
                              </m:r>
                              <m:sSub>
                                <m:sSubPr>
                                  <m:ctrlP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)]</m:t>
                              </m:r>
                            </m:e>
                          </m:func>
                        </m:e>
                      </m:nary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num>
                        <m:den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b="1" dirty="0">
                    <a:solidFill>
                      <a:srgbClr val="FF0000"/>
                    </a:solidFill>
                  </a:rPr>
                  <a:t>There exists a pair of vertices differing in at least half of coordinates. Not enough!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1440873"/>
                <a:ext cx="10988983" cy="5330242"/>
              </a:xfrm>
              <a:prstGeom prst="rect">
                <a:avLst/>
              </a:prstGeom>
              <a:blipFill>
                <a:blip r:embed="rId2"/>
                <a:stretch>
                  <a:fillRect l="-777" t="-800" r="-277" b="-16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3105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7E0CB-5D7C-81C6-4BFF-85C73AE22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5A4952-7DDE-F165-AF46-9BE56CB8C98F}"/>
              </a:ext>
            </a:extLst>
          </p:cNvPr>
          <p:cNvSpPr txBox="1"/>
          <p:nvPr/>
        </p:nvSpPr>
        <p:spPr>
          <a:xfrm>
            <a:off x="540407" y="404984"/>
            <a:ext cx="70000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spc="300" dirty="0">
                <a:latin typeface="Calibri (Body)"/>
                <a:cs typeface="Times New Roman" panose="02020603050405020304" pitchFamily="18" charset="0"/>
              </a:rPr>
              <a:t>A Balanced View of Borsuk–</a:t>
            </a:r>
            <a:r>
              <a:rPr lang="en-US" altLang="zh-CN" sz="3200" b="1" spc="300" dirty="0" err="1">
                <a:latin typeface="Calibri (Body)"/>
                <a:cs typeface="Times New Roman" panose="02020603050405020304" pitchFamily="18" charset="0"/>
              </a:rPr>
              <a:t>Ulam</a:t>
            </a:r>
            <a:endParaRPr lang="en-US" altLang="zh-CN" sz="3200" b="1" spc="300" dirty="0">
              <a:solidFill>
                <a:srgbClr val="7030A0"/>
              </a:solidFill>
              <a:latin typeface="Calibri (Body)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/>
              <p:nvPr/>
            </p:nvSpPr>
            <p:spPr>
              <a:xfrm>
                <a:off x="540407" y="1440873"/>
                <a:ext cx="10988983" cy="5217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If we use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ℤ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rgbClr val="0070C0"/>
                    </a:solidFill>
                  </a:rPr>
                  <a:t> </a:t>
                </a:r>
                <a:r>
                  <a:rPr lang="en-US" altLang="zh-CN" sz="2400" dirty="0"/>
                  <a:t>labels. </a:t>
                </a:r>
                <a:r>
                  <a:rPr lang="en-US" altLang="zh-CN" sz="2400" b="1" dirty="0"/>
                  <a:t>Suppose</a:t>
                </a:r>
                <a:r>
                  <a:rPr lang="en-US" altLang="zh-CN" sz="2400" dirty="0"/>
                  <a:t> that inside one small simplex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l-GR" altLang="zh-CN" sz="2400" dirty="0"/>
                  <a:t>, </a:t>
                </a:r>
                <a:r>
                  <a:rPr lang="en-US" altLang="zh-CN" sz="2400" dirty="0"/>
                  <a:t>topology could force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altLang="zh-CN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d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e>
                      </m:nary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 ∀</m:t>
                      </m:r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ℤ</m:t>
                          </m:r>
                        </m:e>
                        <m:sub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Sample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altLang="zh-CN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altLang="zh-CN" sz="2400" dirty="0"/>
                  <a:t> independently according to the same weights. For every tree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CN" sz="2400" dirty="0"/>
                  <a:t>,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𝑈</m:t>
                                  </m:r>
                                </m:e>
                              </m:d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</m:d>
                            </m:e>
                          </m:d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ℤ</m:t>
                                  </m:r>
                                </m:e>
                                <m:sub>
                                  <m: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</m:sub>
                            <m:sup/>
                            <m:e>
                              <m:sSup>
                                <m:sSupPr>
                                  <m:ctrlP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CN" sz="24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altLang="zh-CN" sz="2400" b="0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CN" sz="2400" b="0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r>
                                            <a:rPr lang="en-US" altLang="zh-CN" sz="2400" b="0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func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Therefore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∈[</m:t>
                              </m:r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]:</m:t>
                              </m:r>
                              <m:sSub>
                                <m:sSubPr>
                                  <m:ctrlP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𝑈</m:t>
                                  </m:r>
                                </m:e>
                              </m:d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</m:d>
                            </m:e>
                          </m:d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≤</m:t>
                          </m:r>
                          <m:f>
                            <m:fPr>
                              <m:ctrlP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num>
                            <m:den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den>
                          </m:f>
                          <m:r>
                            <a:rPr lang="en-US" altLang="zh-CN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e>
                      </m:func>
                    </m:oMath>
                  </m:oMathPara>
                </a14:m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Choose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CN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altLang="zh-CN" sz="2400" dirty="0"/>
                  <a:t>. Then with </a:t>
                </a:r>
                <a:r>
                  <a:rPr lang="en-US" altLang="zh-CN" sz="2400" b="1" dirty="0"/>
                  <a:t>positive probability</a:t>
                </a:r>
                <a:r>
                  <a:rPr lang="en-US" altLang="zh-CN" sz="2400" dirty="0"/>
                  <a:t>, </a:t>
                </a:r>
                <a14:m>
                  <m:oMath xmlns:m="http://schemas.openxmlformats.org/officeDocument/2006/math"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altLang="zh-CN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US" altLang="zh-CN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</m:d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CN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ℓ</m:t>
                        </m:r>
                      </m:e>
                      <m:sub>
                        <m:r>
                          <a:rPr lang="en-US" altLang="zh-CN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𝒋</m:t>
                        </m:r>
                      </m:sub>
                    </m:sSub>
                    <m:d>
                      <m:dPr>
                        <m:ctrlPr>
                          <a:rPr lang="en-US" altLang="zh-CN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𝑼</m:t>
                        </m:r>
                      </m:e>
                    </m:d>
                    <m:r>
                      <a:rPr lang="en-US" altLang="zh-CN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US" altLang="zh-CN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ℓ</m:t>
                        </m:r>
                      </m:e>
                      <m:sub>
                        <m:r>
                          <a:rPr lang="en-US" altLang="zh-CN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𝒋</m:t>
                        </m:r>
                      </m:sub>
                    </m:sSub>
                    <m:r>
                      <a:rPr lang="en-US" altLang="zh-CN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altLang="zh-CN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400" dirty="0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400" b="1" dirty="0">
                  <a:solidFill>
                    <a:srgbClr val="FF0000"/>
                  </a:solidFill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b="1" dirty="0">
                    <a:solidFill>
                      <a:srgbClr val="FF0000"/>
                    </a:solidFill>
                  </a:rPr>
                  <a:t>Hence there exists a pair differing in every coordinate.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1440873"/>
                <a:ext cx="10988983" cy="5217775"/>
              </a:xfrm>
              <a:prstGeom prst="rect">
                <a:avLst/>
              </a:prstGeom>
              <a:blipFill>
                <a:blip r:embed="rId2"/>
                <a:stretch>
                  <a:fillRect l="-777" t="-818" b="-17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726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7E0CB-5D7C-81C6-4BFF-85C73AE22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25A4952-7DDE-F165-AF46-9BE56CB8C98F}"/>
                  </a:ext>
                </a:extLst>
              </p:cNvPr>
              <p:cNvSpPr txBox="1"/>
              <p:nvPr/>
            </p:nvSpPr>
            <p:spPr>
              <a:xfrm>
                <a:off x="540407" y="404984"/>
                <a:ext cx="11902682" cy="6288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3200" b="1" spc="300" dirty="0">
                    <a:latin typeface="Calibri (Body)"/>
                    <a:cs typeface="Times New Roman" panose="02020603050405020304" pitchFamily="18" charset="0"/>
                  </a:rPr>
                  <a:t>Dold’s Theorem: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b="1" i="1" spc="3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3200" b="1" i="1" spc="3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ℤ</m:t>
                        </m:r>
                      </m:e>
                      <m:sub>
                        <m:r>
                          <a:rPr lang="en-US" altLang="zh-CN" sz="3200" b="1" i="1" spc="3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sub>
                    </m:sSub>
                  </m:oMath>
                </a14:m>
                <a:r>
                  <a:rPr lang="en-US" altLang="zh-CN" sz="3200" b="1" spc="300" dirty="0">
                    <a:latin typeface="Calibri (Body)"/>
                    <a:cs typeface="Times New Roman" panose="02020603050405020304" pitchFamily="18" charset="0"/>
                  </a:rPr>
                  <a:t>-Equivariant Borsuk–</a:t>
                </a:r>
                <a:r>
                  <a:rPr lang="en-US" altLang="zh-CN" sz="3200" b="1" spc="300" dirty="0" err="1">
                    <a:latin typeface="Calibri (Body)"/>
                    <a:cs typeface="Times New Roman" panose="02020603050405020304" pitchFamily="18" charset="0"/>
                  </a:rPr>
                  <a:t>Ulam</a:t>
                </a:r>
                <a:r>
                  <a:rPr lang="en-US" altLang="zh-CN" sz="3200" b="1" spc="300" dirty="0">
                    <a:latin typeface="Calibri (Body)"/>
                    <a:cs typeface="Times New Roman" panose="02020603050405020304" pitchFamily="18" charset="0"/>
                  </a:rPr>
                  <a:t> Theorem</a:t>
                </a:r>
                <a:endParaRPr lang="en-US" altLang="zh-CN" sz="3200" b="1" spc="300" dirty="0">
                  <a:solidFill>
                    <a:srgbClr val="7030A0"/>
                  </a:solidFill>
                  <a:latin typeface="Calibri (Body)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25A4952-7DDE-F165-AF46-9BE56CB8C9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404984"/>
                <a:ext cx="11902682" cy="628826"/>
              </a:xfrm>
              <a:prstGeom prst="rect">
                <a:avLst/>
              </a:prstGeom>
              <a:blipFill>
                <a:blip r:embed="rId2"/>
                <a:stretch>
                  <a:fillRect l="-1332" t="-11538" b="-240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/>
              <p:nvPr/>
            </p:nvSpPr>
            <p:spPr>
              <a:xfrm>
                <a:off x="540407" y="1440873"/>
                <a:ext cx="10988983" cy="24346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b="1" dirty="0">
                    <a:solidFill>
                      <a:schemeClr val="accent5">
                        <a:lumMod val="75000"/>
                      </a:schemeClr>
                    </a:solidFill>
                  </a:rPr>
                  <a:t>Theorem (</a:t>
                </a:r>
                <a:r>
                  <a:rPr lang="en-US" altLang="zh-CN" sz="2400" b="1" dirty="0" err="1">
                    <a:solidFill>
                      <a:schemeClr val="accent5">
                        <a:lumMod val="75000"/>
                      </a:schemeClr>
                    </a:solidFill>
                  </a:rPr>
                  <a:t>Dold</a:t>
                </a:r>
                <a:r>
                  <a:rPr lang="en-US" altLang="zh-CN" sz="2400" b="1" dirty="0">
                    <a:solidFill>
                      <a:schemeClr val="accent5">
                        <a:lumMod val="75000"/>
                      </a:schemeClr>
                    </a:solidFill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ℤ</m:t>
                        </m:r>
                      </m:e>
                      <m:sub>
                        <m:r>
                          <a:rPr lang="en-US" altLang="zh-CN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𝒑</m:t>
                        </m:r>
                      </m:sub>
                    </m:sSub>
                  </m:oMath>
                </a14:m>
                <a:r>
                  <a:rPr lang="en-US" altLang="zh-CN" sz="2400" b="1" dirty="0">
                    <a:solidFill>
                      <a:schemeClr val="accent5">
                        <a:lumMod val="75000"/>
                      </a:schemeClr>
                    </a:solidFill>
                  </a:rPr>
                  <a:t>-Equivariant Zero Principle)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Let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US" altLang="zh-CN" sz="2400" dirty="0"/>
                  <a:t> generate an action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ℤ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rgbClr val="0070C0"/>
                    </a:solidFill>
                  </a:rPr>
                  <a:t> </a:t>
                </a:r>
                <a:r>
                  <a:rPr lang="en-US" altLang="zh-CN" sz="2400" dirty="0"/>
                  <a:t>on a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altLang="zh-CN" sz="2400" dirty="0"/>
                  <a:t>-dimensional ball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rgbClr val="0070C0"/>
                    </a:solidFill>
                  </a:rPr>
                  <a:t> </a:t>
                </a:r>
                <a:r>
                  <a:rPr lang="en-US" altLang="zh-CN" sz="2400" dirty="0"/>
                  <a:t>and 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p>
                    </m:sSup>
                  </m:oMath>
                </a14:m>
                <a:r>
                  <a:rPr lang="en-US" altLang="zh-CN" sz="2400" dirty="0"/>
                  <a:t>. Assume that the action is </a:t>
                </a:r>
                <a:r>
                  <a:rPr lang="en-US" altLang="zh-CN" sz="2400" b="1" dirty="0"/>
                  <a:t>free</a:t>
                </a:r>
                <a:r>
                  <a:rPr lang="en-US" altLang="zh-CN" sz="2400" dirty="0"/>
                  <a:t> on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𝜕</m:t>
                    </m:r>
                    <m:sSup>
                      <m:sSup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sup>
                    </m:sSup>
                  </m:oMath>
                </a14:m>
                <a:r>
                  <a:rPr lang="en-US" altLang="zh-CN" sz="2400" dirty="0"/>
                  <a:t> and 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p>
                    </m:sSup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\</m:t>
                    </m:r>
                    <m:r>
                      <m:rPr>
                        <m:lit/>
                      </m:rP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0}</m:t>
                    </m:r>
                  </m:oMath>
                </a14:m>
                <a:r>
                  <a:rPr lang="en-US" altLang="zh-CN" sz="2400" dirty="0"/>
                  <a:t>, while </a:t>
                </a:r>
                <a14:m>
                  <m:oMath xmlns:m="http://schemas.openxmlformats.org/officeDocument/2006/math">
                    <m:r>
                      <a:rPr lang="en-US" altLang="zh-CN" sz="24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altLang="zh-CN" sz="2400" b="1" dirty="0"/>
                  <a:t> is fixed</a:t>
                </a:r>
                <a:r>
                  <a:rPr lang="en-US" altLang="zh-CN" sz="2400" dirty="0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Suppose a </a:t>
                </a:r>
                <a:r>
                  <a:rPr lang="en-US" altLang="zh-CN" sz="2400" b="1" dirty="0"/>
                  <a:t>continuous</a:t>
                </a:r>
                <a:r>
                  <a:rPr lang="en-US" altLang="zh-CN" sz="2400" dirty="0"/>
                  <a:t> map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sup>
                    </m:sSup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p>
                    </m:sSup>
                  </m:oMath>
                </a14:m>
                <a:r>
                  <a:rPr lang="en-US" altLang="zh-CN" sz="2400" dirty="0"/>
                  <a:t>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ℤ</m:t>
                        </m:r>
                      </m:e>
                      <m:sub>
                        <m:r>
                          <a:rPr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𝒑</m:t>
                        </m:r>
                      </m:sub>
                    </m:sSub>
                  </m:oMath>
                </a14:m>
                <a:r>
                  <a:rPr lang="en-US" altLang="zh-CN" sz="2400" b="1" dirty="0">
                    <a:solidFill>
                      <a:srgbClr val="FF0000"/>
                    </a:solidFill>
                  </a:rPr>
                  <a:t>-equivariant </a:t>
                </a:r>
                <a:r>
                  <a:rPr lang="en-US" altLang="zh-CN" sz="2400" dirty="0"/>
                  <a:t>on the boundary, i.e. </a:t>
                </a:r>
                <a:endParaRPr lang="en-US" altLang="zh-CN" sz="2400" b="1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altLang="zh-CN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1" i="1" dirty="0" err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𝒈𝒙</m:t>
                          </m:r>
                        </m:e>
                      </m:d>
                      <m:r>
                        <a:rPr lang="en-US" altLang="zh-CN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1" i="1" dirty="0" err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𝒈𝑭</m:t>
                      </m:r>
                      <m:d>
                        <m:dPr>
                          <m:ctrlPr>
                            <a:rPr lang="en-US" altLang="zh-CN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altLang="zh-CN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   (</m:t>
                      </m:r>
                      <m:r>
                        <a:rPr lang="en-US" altLang="zh-CN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altLang="zh-CN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altLang="zh-CN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𝝏</m:t>
                      </m:r>
                      <m:sSup>
                        <m:sSupPr>
                          <m:ctrlPr>
                            <a:rPr lang="en-US" altLang="zh-CN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p>
                          <m:r>
                            <a:rPr lang="en-US" altLang="zh-CN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sup>
                      </m:sSup>
                      <m:r>
                        <a:rPr lang="en-US" altLang="zh-CN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).</m:t>
                      </m:r>
                    </m:oMath>
                  </m:oMathPara>
                </a14:m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Then there exists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sup>
                    </m:sSup>
                  </m:oMath>
                </a14:m>
                <a:r>
                  <a:rPr lang="en-US" altLang="zh-CN" sz="2400" dirty="0"/>
                  <a:t> such that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altLang="zh-CN" sz="2400" dirty="0"/>
                  <a:t>.</a:t>
                </a:r>
                <a:endParaRPr lang="en-US" altLang="zh-CN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1440873"/>
                <a:ext cx="10988983" cy="2434641"/>
              </a:xfrm>
              <a:prstGeom prst="rect">
                <a:avLst/>
              </a:prstGeom>
              <a:blipFill>
                <a:blip r:embed="rId3"/>
                <a:stretch>
                  <a:fillRect l="-888" t="-1750" b="-37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2">
                <a:extLst>
                  <a:ext uri="{FF2B5EF4-FFF2-40B4-BE49-F238E27FC236}">
                    <a16:creationId xmlns:a16="http://schemas.microsoft.com/office/drawing/2014/main" id="{63AADE3D-6B8E-6E8C-6926-40877CBDC677}"/>
                  </a:ext>
                </a:extLst>
              </p:cNvPr>
              <p:cNvSpPr txBox="1"/>
              <p:nvPr/>
            </p:nvSpPr>
            <p:spPr>
              <a:xfrm>
                <a:off x="460892" y="4274564"/>
                <a:ext cx="5393254" cy="1292662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800" b="1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Borsuk–</a:t>
                </a:r>
                <a:r>
                  <a:rPr lang="en-US" altLang="zh-TW" sz="2800" b="1" dirty="0" err="1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Ulam</a:t>
                </a:r>
                <a:r>
                  <a:rPr lang="en-US" altLang="zh-TW" sz="2800" b="1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ℤ</m:t>
                        </m:r>
                      </m:e>
                      <m:sub>
                        <m:r>
                          <a:rPr lang="en-US" altLang="zh-TW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altLang="zh-TW" sz="2800" b="1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-Equivariant)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↦−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</m:oMath>
                  </m:oMathPara>
                </a14:m>
                <a:endParaRPr lang="en-US" altLang="zh-TW" sz="240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antipodal symmetry.</a:t>
                </a:r>
              </a:p>
            </p:txBody>
          </p:sp>
        </mc:Choice>
        <mc:Fallback xmlns="">
          <p:sp>
            <p:nvSpPr>
              <p:cNvPr id="4" name="TextBox 2">
                <a:extLst>
                  <a:ext uri="{FF2B5EF4-FFF2-40B4-BE49-F238E27FC236}">
                    <a16:creationId xmlns:a16="http://schemas.microsoft.com/office/drawing/2014/main" id="{63AADE3D-6B8E-6E8C-6926-40877CBDC6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892" y="4274564"/>
                <a:ext cx="5393254" cy="1292662"/>
              </a:xfrm>
              <a:prstGeom prst="rect">
                <a:avLst/>
              </a:prstGeom>
              <a:blipFill>
                <a:blip r:embed="rId4"/>
                <a:stretch>
                  <a:fillRect l="-2255" t="-3721" b="-6512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2">
                <a:extLst>
                  <a:ext uri="{FF2B5EF4-FFF2-40B4-BE49-F238E27FC236}">
                    <a16:creationId xmlns:a16="http://schemas.microsoft.com/office/drawing/2014/main" id="{945E293E-B940-F946-417A-4ACD60C99C45}"/>
                  </a:ext>
                </a:extLst>
              </p:cNvPr>
              <p:cNvSpPr txBox="1"/>
              <p:nvPr/>
            </p:nvSpPr>
            <p:spPr>
              <a:xfrm>
                <a:off x="6330847" y="4274564"/>
                <a:ext cx="5393254" cy="1261884"/>
              </a:xfrm>
              <a:prstGeom prst="rect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800" b="1" dirty="0">
                    <a:solidFill>
                      <a:schemeClr val="accent2"/>
                    </a:solidFill>
                    <a:latin typeface="Calibri (Body)"/>
                    <a:cs typeface="Times New Roman" panose="02020603050405020304" pitchFamily="18" charset="0"/>
                  </a:rPr>
                  <a:t>Here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↦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𝑔𝑥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  </m:t>
                      </m:r>
                      <m:sSup>
                        <m:s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𝑔</m:t>
                          </m:r>
                        </m:e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sup>
                      </m:sSup>
                      <m:r>
                        <a:rPr lang="en-US" altLang="zh-TW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altLang="zh-TW" sz="24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id</m:t>
                      </m:r>
                    </m:oMath>
                  </m:oMathPara>
                </a14:m>
                <a:endParaRPr lang="en-US" altLang="zh-TW" sz="240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cyclic symmetry.</a:t>
                </a:r>
              </a:p>
            </p:txBody>
          </p:sp>
        </mc:Choice>
        <mc:Fallback xmlns="">
          <p:sp>
            <p:nvSpPr>
              <p:cNvPr id="5" name="TextBox 2">
                <a:extLst>
                  <a:ext uri="{FF2B5EF4-FFF2-40B4-BE49-F238E27FC236}">
                    <a16:creationId xmlns:a16="http://schemas.microsoft.com/office/drawing/2014/main" id="{945E293E-B940-F946-417A-4ACD60C99C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0847" y="4274564"/>
                <a:ext cx="5393254" cy="1261884"/>
              </a:xfrm>
              <a:prstGeom prst="rect">
                <a:avLst/>
              </a:prstGeom>
              <a:blipFill>
                <a:blip r:embed="rId5"/>
                <a:stretch>
                  <a:fillRect l="-2255" t="-3810" b="-9048"/>
                </a:stretch>
              </a:blipFill>
              <a:ln w="1905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785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7E0CB-5D7C-81C6-4BFF-85C73AE22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25A4952-7DDE-F165-AF46-9BE56CB8C98F}"/>
                  </a:ext>
                </a:extLst>
              </p:cNvPr>
              <p:cNvSpPr txBox="1"/>
              <p:nvPr/>
            </p:nvSpPr>
            <p:spPr>
              <a:xfrm>
                <a:off x="540407" y="404984"/>
                <a:ext cx="9200276" cy="6288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3200" b="1" spc="300" dirty="0">
                    <a:latin typeface="Calibri (Body)"/>
                    <a:cs typeface="Times New Roman" panose="02020603050405020304" pitchFamily="18" charset="0"/>
                  </a:rPr>
                  <a:t>Encode One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b="1" i="1" spc="3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3200" b="1" i="1" spc="3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ℤ</m:t>
                        </m:r>
                      </m:e>
                      <m:sub>
                        <m:r>
                          <a:rPr lang="en-US" altLang="zh-CN" sz="3200" b="1" i="1" spc="3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sub>
                    </m:sSub>
                  </m:oMath>
                </a14:m>
                <a:r>
                  <a:rPr lang="en-US" altLang="zh-CN" sz="3200" b="1" spc="300" dirty="0">
                    <a:latin typeface="Calibri (Body)"/>
                    <a:cs typeface="Times New Roman" panose="02020603050405020304" pitchFamily="18" charset="0"/>
                  </a:rPr>
                  <a:t> Label by a Centered Simplex</a:t>
                </a:r>
                <a:endParaRPr lang="en-US" altLang="zh-CN" sz="3200" b="1" spc="300" dirty="0">
                  <a:solidFill>
                    <a:srgbClr val="7030A0"/>
                  </a:solidFill>
                  <a:latin typeface="Calibri (Body)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25A4952-7DDE-F165-AF46-9BE56CB8C9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404984"/>
                <a:ext cx="9200276" cy="628826"/>
              </a:xfrm>
              <a:prstGeom prst="rect">
                <a:avLst/>
              </a:prstGeom>
              <a:blipFill>
                <a:blip r:embed="rId2"/>
                <a:stretch>
                  <a:fillRect l="-1723" t="-11538" r="-729" b="-240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/>
              <p:nvPr/>
            </p:nvSpPr>
            <p:spPr>
              <a:xfrm>
                <a:off x="540407" y="1440873"/>
                <a:ext cx="10988983" cy="5225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We want a geometric encoding in which </a:t>
                </a:r>
                <a:r>
                  <a:rPr lang="en-US" altLang="zh-CN" sz="2400" b="1" dirty="0">
                    <a:solidFill>
                      <a:srgbClr val="FF0000"/>
                    </a:solidFill>
                  </a:rPr>
                  <a:t>zero means uniform balance</a:t>
                </a:r>
                <a:r>
                  <a:rPr lang="en-US" altLang="zh-CN" sz="2400" dirty="0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For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ℤ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altLang="zh-CN" sz="2400" dirty="0"/>
                  <a:t>, define the vertices of a centered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−1)</m:t>
                    </m:r>
                  </m:oMath>
                </a14:m>
                <a:r>
                  <a:rPr lang="en-US" altLang="zh-CN" sz="2400" dirty="0"/>
                  <a:t>-simplex by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 </m:t>
                      </m:r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d>
                        <m:d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ℤ</m:t>
                              </m:r>
                            </m:e>
                            <m:sub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\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</m:e>
                      </m:d>
                      <m:r>
                        <a:rPr lang="en-US" altLang="zh-CN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sz="2400" dirty="0">
                  <a:solidFill>
                    <a:srgbClr val="FF0000"/>
                  </a:solidFill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CN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CN" sz="2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+···+</m:t>
                    </m:r>
                    <m:sSub>
                      <m:sSubPr>
                        <m:ctrlPr>
                          <a:rPr lang="en-US" altLang="zh-CN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CN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CN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altLang="zh-CN" sz="2400" dirty="0"/>
                  <a:t>, and the cyclic action permutes the vertices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sSub>
                      <m:sSubPr>
                        <m:ctrlPr>
                          <a:rPr lang="en-US" altLang="zh-CN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CN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CN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CN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altLang="zh-CN" sz="2400" dirty="0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Hence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≥0,</m:t>
                    </m:r>
                    <m:nary>
                      <m:naryPr>
                        <m:chr m:val="∑"/>
                        <m:supHide m:val="on"/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altLang="zh-CN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e>
                    </m:nary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altLang="zh-CN" sz="2400" dirty="0"/>
                  <a:t>, and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altLang="zh-CN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ℤ</m:t>
                              </m:r>
                            </m:e>
                            <m:sub>
                              <m: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sub>
                        <m:sup/>
                        <m:e>
                          <m:sSub>
                            <m:sSubPr>
                              <m:ctrlP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e>
                      </m:nary>
                      <m:r>
                        <a:rPr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then necessarily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b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b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=…=</m:t>
                      </m:r>
                      <m:sSub>
                        <m:sSubPr>
                          <m:ctrlP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b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den>
                      </m:f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1440873"/>
                <a:ext cx="10988983" cy="5225277"/>
              </a:xfrm>
              <a:prstGeom prst="rect">
                <a:avLst/>
              </a:prstGeom>
              <a:blipFill>
                <a:blip r:embed="rId3"/>
                <a:stretch>
                  <a:fillRect l="-777" t="-9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8045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7E0CB-5D7C-81C6-4BFF-85C73AE22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25A4952-7DDE-F165-AF46-9BE56CB8C98F}"/>
                  </a:ext>
                </a:extLst>
              </p:cNvPr>
              <p:cNvSpPr txBox="1"/>
              <p:nvPr/>
            </p:nvSpPr>
            <p:spPr>
              <a:xfrm>
                <a:off x="540407" y="404984"/>
                <a:ext cx="857574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3200" b="1" spc="300" dirty="0">
                    <a:latin typeface="Calibri (Body)"/>
                    <a:cs typeface="Times New Roman" panose="02020603050405020304" pitchFamily="18" charset="0"/>
                  </a:rPr>
                  <a:t>From </a:t>
                </a:r>
                <a14:m>
                  <m:oMath xmlns:m="http://schemas.openxmlformats.org/officeDocument/2006/math">
                    <m:r>
                      <a:rPr lang="en-US" altLang="zh-CN" sz="3200" b="1" i="1" spc="30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𝒑</m:t>
                    </m:r>
                  </m:oMath>
                </a14:m>
                <a:r>
                  <a:rPr lang="en-US" altLang="zh-CN" sz="3200" b="1" spc="300" dirty="0">
                    <a:latin typeface="Calibri (Body)"/>
                    <a:cs typeface="Times New Roman" panose="02020603050405020304" pitchFamily="18" charset="0"/>
                  </a:rPr>
                  <a:t>-</a:t>
                </a:r>
                <a:r>
                  <a:rPr lang="en-US" altLang="zh-CN" sz="3200" b="1" spc="300" dirty="0" err="1">
                    <a:latin typeface="Calibri (Body)"/>
                    <a:cs typeface="Times New Roman" panose="02020603050405020304" pitchFamily="18" charset="0"/>
                  </a:rPr>
                  <a:t>ary</a:t>
                </a:r>
                <a:r>
                  <a:rPr lang="en-US" altLang="zh-CN" sz="3200" b="1" spc="300" dirty="0">
                    <a:latin typeface="Calibri (Body)"/>
                    <a:cs typeface="Times New Roman" panose="02020603050405020304" pitchFamily="18" charset="0"/>
                  </a:rPr>
                  <a:t> Labels to an Equivariant Map</a:t>
                </a:r>
                <a:endParaRPr lang="en-US" altLang="zh-CN" sz="3200" b="1" spc="300" dirty="0">
                  <a:solidFill>
                    <a:srgbClr val="7030A0"/>
                  </a:solidFill>
                  <a:latin typeface="Calibri (Body)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25A4952-7DDE-F165-AF46-9BE56CB8C9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404984"/>
                <a:ext cx="8575746" cy="584775"/>
              </a:xfrm>
              <a:prstGeom prst="rect">
                <a:avLst/>
              </a:prstGeom>
              <a:blipFill>
                <a:blip r:embed="rId2"/>
                <a:stretch>
                  <a:fillRect l="-1849" t="-12500" r="-1351" b="-343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/>
              <p:nvPr/>
            </p:nvSpPr>
            <p:spPr>
              <a:xfrm>
                <a:off x="540407" y="1440873"/>
                <a:ext cx="10988983" cy="47061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For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altLang="zh-CN" sz="2400" dirty="0"/>
                  <a:t> trees, let every triangulation vertex carry a joint label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ℓ</m:t>
                      </m:r>
                      <m:d>
                        <m:dPr>
                          <m:ctrlP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d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d>
                        </m:e>
                      </m:d>
                      <m:r>
                        <a:rPr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sSubSup>
                        <m:sSubSupPr>
                          <m:ctrlP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ℤ</m:t>
                          </m:r>
                        </m:e>
                        <m:sub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  <m:sup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sup>
                      </m:sSubSup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Use one centered simplex for each tree and define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altLang="zh-CN" sz="24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altLang="zh-CN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CN" sz="2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2400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CN" sz="24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CN" sz="24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4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4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d>
                            </m:sub>
                          </m:sSub>
                          <m:r>
                            <a:rPr lang="en-US" altLang="zh-CN" sz="24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altLang="zh-CN" sz="2400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CN" sz="24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altLang="zh-CN" sz="24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4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4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d>
                            </m:sub>
                          </m:sSub>
                        </m:e>
                      </m:d>
                      <m:r>
                        <a:rPr lang="en-US" altLang="zh-CN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∈</m:t>
                      </m:r>
                      <m:sSup>
                        <m:sSupPr>
                          <m:ctrlPr>
                            <a:rPr lang="en-US" altLang="zh-CN" sz="2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CN" sz="2400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zh-CN" sz="24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ℝ</m:t>
                                  </m:r>
                                </m:e>
                                <m:sup>
                                  <m:r>
                                    <a:rPr lang="en-US" altLang="zh-CN" sz="24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US" altLang="zh-CN" sz="24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altLang="zh-CN" sz="2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r>
                        <a:rPr lang="en-US" altLang="zh-CN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CN" sz="2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altLang="zh-CN" sz="2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p>
                      </m:sSup>
                      <m:r>
                        <a:rPr lang="en-US" altLang="zh-CN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24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altLang="zh-CN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altLang="zh-CN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altLang="zh-CN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−1).</m:t>
                      </m:r>
                    </m:oMath>
                  </m:oMathPara>
                </a14:m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Extend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altLang="zh-CN" sz="2400" dirty="0"/>
                  <a:t> affinely over every simplex of the triangulation.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If the labels satisfy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d>
                        <m:dPr>
                          <m:ctrlP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𝑔𝑣</m:t>
                          </m:r>
                        </m:e>
                      </m:d>
                      <m:r>
                        <a:rPr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≡</m:t>
                      </m:r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d>
                        <m:dPr>
                          <m:ctrlP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+1  </m:t>
                      </m:r>
                      <m:d>
                        <m:dPr>
                          <m:ctrlP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altLang="zh-CN" sz="24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mod</m:t>
                          </m:r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,  ∀</m:t>
                      </m:r>
                      <m:r>
                        <a:rPr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𝜕</m:t>
                      </m:r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sup>
                      </m:sSup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then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sSub>
                      <m:sSubPr>
                        <m:ctrlPr>
                          <a:rPr lang="en-US" altLang="zh-CN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CN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CN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CN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altLang="zh-CN" sz="2400" dirty="0"/>
                  <a:t> gives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altLang="zh-CN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i="1" dirty="0" err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𝑔𝑥</m:t>
                          </m:r>
                        </m:e>
                      </m:d>
                      <m:r>
                        <a:rPr lang="en-US" altLang="zh-CN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i="1" dirty="0" err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𝑔𝐹</m:t>
                      </m:r>
                      <m:d>
                        <m:dPr>
                          <m:ctrlPr>
                            <a:rPr lang="en-US" altLang="zh-CN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altLang="zh-CN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US" altLang="zh-CN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altLang="zh-CN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𝜕</m:t>
                      </m:r>
                      <m:sSup>
                        <m:sSupPr>
                          <m:ctrlPr>
                            <a:rPr lang="en-US" altLang="zh-CN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zh-CN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sup>
                      </m:sSup>
                      <m:r>
                        <a:rPr lang="en-US" altLang="zh-CN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CN" sz="2400" i="1" dirty="0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Thus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ℤ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altLang="zh-CN" sz="2400" dirty="0"/>
                  <a:t>-equivariant zero principle applies and </a:t>
                </a:r>
                <a:r>
                  <a:rPr lang="en-US" altLang="zh-CN" sz="2400" b="1" dirty="0"/>
                  <a:t>forces</a:t>
                </a:r>
                <a:r>
                  <a:rPr lang="en-US" altLang="zh-CN" sz="2400" dirty="0"/>
                  <a:t> some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zh-CN" sz="2400" dirty="0"/>
                  <a:t> with </a:t>
                </a:r>
                <a14:m>
                  <m:oMath xmlns:m="http://schemas.openxmlformats.org/officeDocument/2006/math">
                    <m:r>
                      <a:rPr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𝑭</m:t>
                    </m:r>
                    <m:d>
                      <m:dPr>
                        <m:ctrlPr>
                          <a:rPr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altLang="zh-CN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altLang="zh-CN" sz="2400" dirty="0"/>
                  <a:t>.</a:t>
                </a:r>
                <a:endParaRPr lang="en-US" altLang="zh-CN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1440873"/>
                <a:ext cx="10988983" cy="4706160"/>
              </a:xfrm>
              <a:prstGeom prst="rect">
                <a:avLst/>
              </a:prstGeom>
              <a:blipFill>
                <a:blip r:embed="rId3"/>
                <a:stretch>
                  <a:fillRect l="-777" t="-1036" b="-14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024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7E0CB-5D7C-81C6-4BFF-85C73AE22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5A4952-7DDE-F165-AF46-9BE56CB8C98F}"/>
              </a:ext>
            </a:extLst>
          </p:cNvPr>
          <p:cNvSpPr txBox="1"/>
          <p:nvPr/>
        </p:nvSpPr>
        <p:spPr>
          <a:xfrm>
            <a:off x="540407" y="404984"/>
            <a:ext cx="92277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spc="300" dirty="0">
                <a:latin typeface="Calibri (Body)"/>
                <a:cs typeface="Times New Roman" panose="02020603050405020304" pitchFamily="18" charset="0"/>
              </a:rPr>
              <a:t>New Topological Forcing: Balanced Simplex</a:t>
            </a:r>
            <a:endParaRPr lang="en-US" altLang="zh-CN" sz="3200" b="1" spc="300" dirty="0">
              <a:solidFill>
                <a:srgbClr val="7030A0"/>
              </a:solidFill>
              <a:latin typeface="Calibri (Body)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/>
              <p:nvPr/>
            </p:nvSpPr>
            <p:spPr>
              <a:xfrm>
                <a:off x="540407" y="1440873"/>
                <a:ext cx="10988983" cy="51122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zh-CN" sz="2400" dirty="0"/>
                  <a:t> be a zero of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altLang="zh-CN" sz="2400" dirty="0"/>
                  <a:t>, contained in a simplex </a:t>
                </a:r>
                <a14:m>
                  <m:oMath xmlns:m="http://schemas.openxmlformats.org/officeDocument/2006/math">
                    <m:r>
                      <a:rPr lang="el-GR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l-GR" altLang="zh-CN" sz="2400" dirty="0"/>
                  <a:t>,</a:t>
                </a:r>
                <a:r>
                  <a:rPr lang="en-US" altLang="zh-CN" sz="2400" dirty="0"/>
                  <a:t> and write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altLang="zh-CN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</m:d>
                      </m:sub>
                      <m:sup/>
                      <m:e>
                        <m:sSub>
                          <m:sSubPr>
                            <m:ctrlPr>
                              <a:rPr lang="en-US" altLang="zh-CN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nary>
                  </m:oMath>
                </a14:m>
                <a:r>
                  <a:rPr lang="en-US" altLang="zh-CN" sz="2400" dirty="0"/>
                  <a:t>. Since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altLang="zh-CN" sz="2400" dirty="0"/>
                  <a:t> is affine on </a:t>
                </a:r>
                <a14:m>
                  <m:oMath xmlns:m="http://schemas.openxmlformats.org/officeDocument/2006/math">
                    <m:r>
                      <a:rPr lang="el-GR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l-GR" altLang="zh-CN" sz="2400" dirty="0"/>
                  <a:t>,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0=</m:t>
                      </m:r>
                      <m:r>
                        <a:rPr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e>
                      </m:d>
                      <m:r>
                        <a:rPr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Hence, for every tree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CN" sz="2400" dirty="0"/>
                  <a:t> and every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ℤ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altLang="zh-CN" sz="2400" dirty="0"/>
                  <a:t>,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altLang="zh-CN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d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CN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e>
                      </m:nary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sz="2400" dirty="0"/>
              </a:p>
              <a:p>
                <a:r>
                  <a:rPr lang="en-US" altLang="zh-CN" sz="2400" b="1" dirty="0">
                    <a:solidFill>
                      <a:schemeClr val="accent5">
                        <a:lumMod val="75000"/>
                      </a:schemeClr>
                    </a:solidFill>
                  </a:rPr>
                  <a:t>Lemma (Balanced Simplex)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Under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ℤ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rgbClr val="0070C0"/>
                    </a:solidFill>
                  </a:rPr>
                  <a:t> </a:t>
                </a:r>
                <a:r>
                  <a:rPr lang="en-US" altLang="zh-CN" sz="2400" dirty="0"/>
                  <a:t>boundary condition, some simplex </a:t>
                </a:r>
                <a14:m>
                  <m:oMath xmlns:m="http://schemas.openxmlformats.org/officeDocument/2006/math">
                    <m:r>
                      <a:rPr lang="el-GR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altLang="zh-CN" sz="2400" dirty="0"/>
                  <a:t> is uniformly balanced in every tree label. Since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altLang="zh-CN" sz="2400" dirty="0"/>
                  <a:t>, the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altLang="zh-CN" sz="2400" dirty="0"/>
                  <a:t>-</a:t>
                </a:r>
                <a:r>
                  <a:rPr lang="en-US" altLang="zh-CN" sz="2400" dirty="0" err="1"/>
                  <a:t>ary</a:t>
                </a:r>
                <a:r>
                  <a:rPr lang="en-US" altLang="zh-CN" sz="2400" dirty="0"/>
                  <a:t> sampling argument then gives two vertices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l-GR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l-GR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400" dirty="0"/>
                  <a:t> such that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𝒋</m:t>
                          </m:r>
                        </m:sub>
                      </m:sSub>
                      <m:d>
                        <m:dPr>
                          <m:ctrlP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</m:d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≠</m:t>
                      </m:r>
                      <m:sSub>
                        <m:sSubPr>
                          <m:ctrlP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𝒋</m:t>
                          </m:r>
                        </m:sub>
                      </m:sSub>
                      <m:d>
                        <m:dPr>
                          <m:ctrlP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</m:d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 ∀</m:t>
                      </m:r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d>
                      <m:r>
                        <a:rPr lang="en-US" altLang="zh-CN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1440873"/>
                <a:ext cx="10988983" cy="5112233"/>
              </a:xfrm>
              <a:prstGeom prst="rect">
                <a:avLst/>
              </a:prstGeom>
              <a:blipFill>
                <a:blip r:embed="rId2"/>
                <a:stretch>
                  <a:fillRect l="-888" t="-11681" b="-1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0263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7E0CB-5D7C-81C6-4BFF-85C73AE22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5A4952-7DDE-F165-AF46-9BE56CB8C98F}"/>
              </a:ext>
            </a:extLst>
          </p:cNvPr>
          <p:cNvSpPr txBox="1"/>
          <p:nvPr/>
        </p:nvSpPr>
        <p:spPr>
          <a:xfrm>
            <a:off x="540407" y="404984"/>
            <a:ext cx="5715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spc="300" dirty="0">
                <a:latin typeface="Calibri (Body)"/>
                <a:cs typeface="Times New Roman" panose="02020603050405020304" pitchFamily="18" charset="0"/>
              </a:rPr>
              <a:t>Building a Cyclic Geometry</a:t>
            </a:r>
            <a:endParaRPr lang="en-US" altLang="zh-CN" sz="3200" b="1" spc="300" dirty="0">
              <a:solidFill>
                <a:srgbClr val="7030A0"/>
              </a:solidFill>
              <a:latin typeface="Calibri (Body)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/>
              <p:nvPr/>
            </p:nvSpPr>
            <p:spPr>
              <a:xfrm>
                <a:off x="540407" y="1440873"/>
                <a:ext cx="10988983" cy="4906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The Balanced Simplex Lemma requires </a:t>
                </a:r>
                <a:r>
                  <a:rPr lang="en-US" altLang="zh-CN" sz="2400" b="1" dirty="0"/>
                  <a:t>a boundary with a cyclic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ℤ</m:t>
                        </m:r>
                      </m:e>
                      <m:sub>
                        <m:r>
                          <a:rPr lang="en-US" altLang="zh-CN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𝒑</m:t>
                        </m:r>
                      </m:sub>
                    </m:sSub>
                  </m:oMath>
                </a14:m>
                <a:r>
                  <a:rPr lang="en-US" altLang="zh-CN" sz="2400" b="1" dirty="0"/>
                  <a:t>-symmetry</a:t>
                </a:r>
                <a:r>
                  <a:rPr lang="en-US" altLang="zh-CN" sz="2400" dirty="0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Represent one block by a </a:t>
                </a:r>
                <a:r>
                  <a:rPr lang="en-US" altLang="zh-CN" sz="2400" b="1" dirty="0"/>
                  <a:t>zero-sum </a:t>
                </a:r>
                <a14:m>
                  <m:oMath xmlns:m="http://schemas.openxmlformats.org/officeDocument/2006/math">
                    <m:r>
                      <a:rPr lang="en-US" altLang="zh-CN" sz="24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𝒑</m:t>
                    </m:r>
                  </m:oMath>
                </a14:m>
                <a:r>
                  <a:rPr lang="en-US" altLang="zh-CN" sz="2400" b="1" dirty="0"/>
                  <a:t>-tuple</a:t>
                </a:r>
                <a:r>
                  <a:rPr lang="en-US" altLang="zh-CN" sz="2400" dirty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CN" sz="240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400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altLang="zh-CN" sz="24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ctrlPr>
                            <a:rPr lang="en-US" altLang="zh-CN" sz="2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sz="2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altLang="zh-CN" sz="2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CN" sz="2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altLang="zh-CN" sz="2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CN" sz="2400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sz="2400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e>
                      </m:nary>
                      <m:r>
                        <a:rPr lang="en-US" altLang="zh-CN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en-US" altLang="zh-CN" sz="2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CN" sz="240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400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altLang="zh-CN" sz="24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altLang="zh-CN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i="1" dirty="0" err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 dirty="0" err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CN" sz="2400" i="1" dirty="0" err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altLang="zh-CN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   (1≤</m:t>
                      </m:r>
                      <m:r>
                        <a:rPr lang="en-US" altLang="zh-CN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altLang="zh-CN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altLang="zh-CN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altLang="zh-CN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−1).</m:t>
                      </m:r>
                    </m:oMath>
                  </m:oMathPara>
                </a14:m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Let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US" altLang="zh-CN" sz="2400" dirty="0"/>
                  <a:t> cyclically shift the completed coordinates: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zh-CN" sz="24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240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CN" sz="240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4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CN" sz="240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CN" sz="24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a:rPr lang="en-US" altLang="zh-CN" sz="24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sz="2400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CN" sz="240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4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CN" sz="2400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altLang="zh-CN" sz="2400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e>
                      </m:d>
                      <m:r>
                        <a:rPr lang="en-US" altLang="zh-CN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↦</m:t>
                      </m:r>
                      <m:d>
                        <m:dPr>
                          <m:ctrlPr>
                            <a:rPr lang="en-US" altLang="zh-CN" sz="2400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2400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CN" sz="240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4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CN" sz="2400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altLang="zh-CN" sz="2400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altLang="zh-CN" sz="2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sz="2400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CN" sz="24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4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CN" sz="2400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CN" sz="2400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altLang="zh-CN" sz="2400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CN" sz="24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4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CN" sz="2400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altLang="zh-CN" sz="2400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b>
                          </m:sSub>
                        </m:e>
                      </m:d>
                      <m:r>
                        <a:rPr lang="en-US" altLang="zh-CN" sz="2400" i="1" dirty="0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Thus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altLang="zh-CN" sz="2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p>
                    </m:sSup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altLang="zh-CN" sz="2400" i="0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id</m:t>
                    </m:r>
                  </m:oMath>
                </a14:m>
                <a:r>
                  <a:rPr lang="en-US" altLang="zh-CN" sz="2400" dirty="0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For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altLang="zh-CN" sz="2400" dirty="0"/>
                  <a:t> trees: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p>
                      </m:sSup>
                      <m:r>
                        <a:rPr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zh-CN" sz="2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ℝ</m:t>
                                  </m:r>
                                </m:e>
                                <m:sup>
                                  <m:r>
                                    <a:rPr lang="en-US" altLang="zh-CN" sz="2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US" altLang="zh-CN" sz="2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r>
                        <a:rPr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</m:t>
                      </m:r>
                      <m:r>
                        <a:rPr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  <m:r>
                        <a:rPr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d>
                        <m:dPr>
                          <m:ctrlP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1440873"/>
                <a:ext cx="10988983" cy="4906664"/>
              </a:xfrm>
              <a:prstGeom prst="rect">
                <a:avLst/>
              </a:prstGeom>
              <a:blipFill>
                <a:blip r:embed="rId2"/>
                <a:stretch>
                  <a:fillRect l="-777" t="-870" b="-3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67559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7E0CB-5D7C-81C6-4BFF-85C73AE22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5A4952-7DDE-F165-AF46-9BE56CB8C98F}"/>
              </a:ext>
            </a:extLst>
          </p:cNvPr>
          <p:cNvSpPr txBox="1"/>
          <p:nvPr/>
        </p:nvSpPr>
        <p:spPr>
          <a:xfrm>
            <a:off x="540407" y="404984"/>
            <a:ext cx="88392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spc="300" dirty="0">
                <a:latin typeface="Calibri (Body)"/>
                <a:cs typeface="Times New Roman" panose="02020603050405020304" pitchFamily="18" charset="0"/>
              </a:rPr>
              <a:t>Hard Instance: Cyclic Boundary Quotient</a:t>
            </a:r>
            <a:endParaRPr lang="en-US" altLang="zh-CN" sz="3200" b="1" spc="300" dirty="0">
              <a:solidFill>
                <a:srgbClr val="7030A0"/>
              </a:solidFill>
              <a:latin typeface="Calibri (Body)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/>
              <p:nvPr/>
            </p:nvSpPr>
            <p:spPr>
              <a:xfrm>
                <a:off x="540407" y="1440873"/>
                <a:ext cx="10988983" cy="42394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Define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𝜌</m:t>
                      </m:r>
                      <m:d>
                        <m:d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altLang="zh-CN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ℤ</m:t>
                                  </m:r>
                                </m:e>
                                <m:sub>
                                  <m:r>
                                    <a:rPr lang="en-US" altLang="zh-CN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</m:sub>
                            <m:sup/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altLang="zh-CN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CN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en-US" altLang="zh-CN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zh-CN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altLang="zh-CN" sz="2400" b="0" i="1" smtClean="0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lang="en-US" altLang="zh-CN" sz="2400" b="0" i="1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CN" sz="2400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e>
                      </m:nary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,  </m:t>
                      </m:r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  <m:d>
                            <m:dPr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,  </m:t>
                      </m:r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sSup>
                        <m:sSup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ℤ</m:t>
                          </m:r>
                        </m:e>
                        <m:sup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sup>
                      </m:sSup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400" dirty="0"/>
              </a:p>
              <a:p>
                <a:r>
                  <a:rPr lang="en-US" altLang="zh-TW" sz="2400" b="1" dirty="0">
                    <a:solidFill>
                      <a:schemeClr val="accent5">
                        <a:lumMod val="75000"/>
                      </a:schemeClr>
                    </a:solidFill>
                    <a:latin typeface="Calibri (Body)"/>
                    <a:cs typeface="Times New Roman" panose="02020603050405020304" pitchFamily="18" charset="0"/>
                  </a:rPr>
                  <a:t>Hard Instance </a:t>
                </a:r>
                <a14:m>
                  <m:oMath xmlns:m="http://schemas.openxmlformats.org/officeDocument/2006/math">
                    <m:r>
                      <a:rPr lang="en-US" altLang="zh-TW" sz="24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𝑮</m:t>
                    </m:r>
                  </m:oMath>
                </a14:m>
                <a:endParaRPr lang="en-US" altLang="zh-TW" sz="2400" b="1" dirty="0">
                  <a:solidFill>
                    <a:schemeClr val="accent5">
                      <a:lumMod val="75000"/>
                    </a:schemeClr>
                  </a:solidFill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Vertex set: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Λ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r</m:t>
                        </m:r>
                      </m:sub>
                    </m:sSub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zh-TW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altLang="zh-TW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TW" sz="2400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Θ</m:t>
                    </m:r>
                    <m:r>
                      <a:rPr lang="en-US" altLang="zh-TW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TW" sz="2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TW" sz="2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altLang="zh-TW" sz="2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1/</m:t>
                        </m:r>
                        <m:r>
                          <a:rPr lang="en-US" altLang="zh-TW" sz="2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sup>
                    </m:sSup>
                    <m:r>
                      <a:rPr lang="en-US" altLang="zh-TW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Ordinary edges </a:t>
                </a:r>
                <a:r>
                  <a:rPr lang="en-US" altLang="zh-TW" sz="2400" b="1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(weight 1)</a:t>
                </a: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lit/>
                      </m:rPr>
                      <a:rPr lang="en-US" altLang="zh-TW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{</m:t>
                    </m:r>
                    <m:d>
                      <m:dPr>
                        <m:ctrlPr>
                          <a:rPr lang="en-US" altLang="zh-TW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altLang="zh-TW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altLang="zh-TW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𝜌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)=1</m:t>
                    </m:r>
                    <m:r>
                      <m:rPr>
                        <m:lit/>
                      </m:rPr>
                      <a:rPr lang="en-US" altLang="zh-TW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Special edges </a:t>
                </a:r>
                <a:r>
                  <a:rPr lang="en-US" altLang="zh-TW" sz="2400" b="1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(weight 0)</a:t>
                </a: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zh-TW" sz="240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sp</m:t>
                        </m:r>
                      </m:sub>
                    </m:sSub>
                    <m:r>
                      <a:rPr lang="en-US" altLang="zh-TW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lit/>
                      </m:rPr>
                      <a:rPr lang="en-US" altLang="zh-TW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{</m:t>
                    </m:r>
                    <m:d>
                      <m:dPr>
                        <m:ctrlPr>
                          <a:rPr lang="en-US" altLang="zh-TW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altLang="zh-TW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𝑔𝑢</m:t>
                        </m:r>
                      </m:e>
                    </m:d>
                    <m:r>
                      <a:rPr lang="en-US" altLang="zh-TW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𝜌</m:t>
                    </m:r>
                    <m:d>
                      <m:dPr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m:rPr>
                        <m:lit/>
                      </m:rPr>
                      <a:rPr lang="en-US" altLang="zh-TW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b="1" dirty="0">
                    <a:solidFill>
                      <a:srgbClr val="FF0000"/>
                    </a:solidFill>
                  </a:rPr>
                  <a:t>One special transition = one cyclic phase shift.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1440873"/>
                <a:ext cx="10988983" cy="4239430"/>
              </a:xfrm>
              <a:prstGeom prst="rect">
                <a:avLst/>
              </a:prstGeom>
              <a:blipFill>
                <a:blip r:embed="rId2"/>
                <a:stretch>
                  <a:fillRect l="-888" t="-1149" b="-22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790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0320AE-729D-4BA7-AAA9-64AB557D6A30}"/>
              </a:ext>
            </a:extLst>
          </p:cNvPr>
          <p:cNvSpPr txBox="1"/>
          <p:nvPr/>
        </p:nvSpPr>
        <p:spPr>
          <a:xfrm>
            <a:off x="540407" y="404984"/>
            <a:ext cx="23805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pc="300" dirty="0">
                <a:latin typeface="Calibri (Body)"/>
                <a:cs typeface="Times New Roman" panose="02020603050405020304" pitchFamily="18" charset="0"/>
              </a:rPr>
              <a:t>Tree Cover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6B4C631-730E-B4F3-764F-71F235128B02}"/>
                  </a:ext>
                </a:extLst>
              </p:cNvPr>
              <p:cNvSpPr txBox="1"/>
              <p:nvPr/>
            </p:nvSpPr>
            <p:spPr>
              <a:xfrm>
                <a:off x="540407" y="1440873"/>
                <a:ext cx="10988983" cy="38577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400" b="1" dirty="0">
                    <a:solidFill>
                      <a:schemeClr val="accent5">
                        <a:lumMod val="75000"/>
                      </a:schemeClr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Definition (Tree Cover</a:t>
                </a:r>
                <a:r>
                  <a:rPr lang="zh-CN" altLang="en-US" sz="2400" b="1" dirty="0">
                    <a:solidFill>
                      <a:schemeClr val="accent5">
                        <a:lumMod val="75000"/>
                      </a:schemeClr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altLang="zh-TW" sz="2400" b="1" dirty="0">
                    <a:solidFill>
                      <a:srgbClr val="7030A0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[Gupta, Kumar, Rastogi ’01]</a:t>
                </a:r>
                <a:r>
                  <a:rPr lang="en-US" altLang="zh-TW" sz="2400" b="1" dirty="0">
                    <a:solidFill>
                      <a:schemeClr val="accent5">
                        <a:lumMod val="75000"/>
                      </a:schemeClr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)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Input: </a:t>
                </a: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A metric space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𝑋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TW" sz="2400" dirty="0">
                    <a:solidFill>
                      <a:schemeClr val="accent1"/>
                    </a:solidFill>
                    <a:latin typeface="Calibri (Body)"/>
                    <a:cs typeface="Times New Roman" panose="02020603050405020304" pitchFamily="18" charset="0"/>
                  </a:rPr>
                  <a:t> </a:t>
                </a: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on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</m:d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zh-TW" altLang="en-US" sz="2400" dirty="0">
                    <a:solidFill>
                      <a:schemeClr val="accent1"/>
                    </a:solidFill>
                    <a:latin typeface="Calibri (Body)"/>
                    <a:cs typeface="Times New Roman" panose="02020603050405020304" pitchFamily="18" charset="0"/>
                  </a:rPr>
                  <a:t> </a:t>
                </a: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points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Output: </a:t>
                </a:r>
                <a14:m>
                  <m:oMath xmlns:m="http://schemas.openxmlformats.org/officeDocument/2006/math">
                    <m:r>
                      <a:rPr lang="zh-TW" altLang="en-US" sz="240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𝒯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zh-TW" altLang="en-US" sz="2400" dirty="0">
                    <a:latin typeface="Calibri (Body)"/>
                    <a:cs typeface="Times New Roman" panose="02020603050405020304" pitchFamily="18" charset="0"/>
                  </a:rPr>
                  <a:t> </a:t>
                </a: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(edge-weighted) trees on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𝑋</m:t>
                    </m:r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, </a:t>
                </a:r>
                <a:r>
                  <a:rPr lang="en-US" altLang="zh-TW" sz="2400" dirty="0" err="1">
                    <a:latin typeface="Calibri (Body)"/>
                    <a:cs typeface="Times New Roman" panose="02020603050405020304" pitchFamily="18" charset="0"/>
                  </a:rPr>
                  <a:t>s.t.</a:t>
                </a: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 for any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𝑋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: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altLang="zh-TW" sz="2400" b="0" dirty="0">
                    <a:cs typeface="Times New Roman" panose="02020603050405020304" pitchFamily="18" charset="0"/>
                  </a:rPr>
                  <a:t>For any</a:t>
                </a:r>
                <a:r>
                  <a:rPr lang="en-US" altLang="zh-TW" sz="2400" b="0" dirty="0">
                    <a:solidFill>
                      <a:schemeClr val="accent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  <m:sub>
                        <m:sSub>
                          <m:sSubPr>
                            <m:ctrlP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sSub>
                      <m:sSubPr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, i.e.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 is a </a:t>
                </a:r>
                <a:r>
                  <a:rPr lang="en-US" altLang="zh-CN" sz="2400" b="1" dirty="0">
                    <a:latin typeface="Calibri (Body)"/>
                    <a:cs typeface="Times New Roman" panose="02020603050405020304" pitchFamily="18" charset="0"/>
                  </a:rPr>
                  <a:t>dominating</a:t>
                </a:r>
                <a:r>
                  <a:rPr lang="en-US" altLang="zh-CN" sz="2400" b="0" dirty="0">
                    <a:latin typeface="Calibri (Body)"/>
                    <a:cs typeface="Times New Roman" panose="02020603050405020304" pitchFamily="18" charset="0"/>
                  </a:rPr>
                  <a:t> tree.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altLang="zh-TW" sz="2400" b="0" dirty="0">
                    <a:cs typeface="Times New Roman" panose="02020603050405020304" pitchFamily="18" charset="0"/>
                  </a:rPr>
                  <a:t>Exist an</a:t>
                </a:r>
                <a:r>
                  <a:rPr lang="en-US" altLang="zh-TW" sz="2400" b="0" dirty="0">
                    <a:solidFill>
                      <a:schemeClr val="accent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  <m:sub>
                        <m:sSub>
                          <m:sSubPr>
                            <m:ctrlP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altLang="zh-TW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⋅</m:t>
                    </m:r>
                    <m:sSub>
                      <m:sSubPr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altLang="zh-TW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 is called the </a:t>
                </a:r>
                <a:r>
                  <a:rPr lang="en-US" altLang="zh-CN" sz="2400" b="1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distortion/stretch </a:t>
                </a:r>
                <a:r>
                  <a:rPr lang="en-US" altLang="zh-CN" sz="2400" b="0" dirty="0">
                    <a:latin typeface="Calibri (Body)"/>
                    <a:cs typeface="Times New Roman" panose="02020603050405020304" pitchFamily="18" charset="0"/>
                  </a:rPr>
                  <a:t>of </a:t>
                </a:r>
                <a14:m>
                  <m:oMath xmlns:m="http://schemas.openxmlformats.org/officeDocument/2006/math">
                    <m:r>
                      <a:rPr lang="zh-CN" altLang="en-US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𝒯</m:t>
                    </m:r>
                  </m:oMath>
                </a14:m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en-US" altLang="zh-TW" sz="240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Tree covers provide a way to approximate general metrics by </a:t>
                </a:r>
                <a:r>
                  <a:rPr lang="en-US" altLang="zh-TW" sz="2400" b="0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a small collection of tree metrics</a:t>
                </a: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, with applications in routing </a:t>
                </a:r>
                <a:r>
                  <a:rPr lang="en-US" altLang="zh-TW" sz="2400" b="0" dirty="0">
                    <a:solidFill>
                      <a:srgbClr val="7030A0"/>
                    </a:solidFill>
                    <a:latin typeface="Calibri (Body)"/>
                    <a:cs typeface="Times New Roman" panose="02020603050405020304" pitchFamily="18" charset="0"/>
                  </a:rPr>
                  <a:t>[Chan, </a:t>
                </a:r>
                <a:r>
                  <a:rPr lang="en-US" altLang="zh-CN" sz="2400" dirty="0">
                    <a:solidFill>
                      <a:srgbClr val="7030A0"/>
                    </a:solidFill>
                  </a:rPr>
                  <a:t>Gupta, </a:t>
                </a:r>
                <a:r>
                  <a:rPr lang="en-US" altLang="zh-CN" sz="2400" dirty="0" err="1">
                    <a:solidFill>
                      <a:srgbClr val="7030A0"/>
                    </a:solidFill>
                  </a:rPr>
                  <a:t>Maggs</a:t>
                </a:r>
                <a:r>
                  <a:rPr lang="en-US" altLang="zh-CN" sz="2400" dirty="0">
                    <a:solidFill>
                      <a:srgbClr val="7030A0"/>
                    </a:solidFill>
                  </a:rPr>
                  <a:t>, Zhou ’16]</a:t>
                </a:r>
                <a:r>
                  <a:rPr lang="en-US" altLang="zh-CN" sz="2400" dirty="0"/>
                  <a:t>, network design </a:t>
                </a:r>
                <a:r>
                  <a:rPr lang="en-US" altLang="zh-CN" sz="2400" dirty="0">
                    <a:solidFill>
                      <a:srgbClr val="7030A0"/>
                    </a:solidFill>
                  </a:rPr>
                  <a:t>[Gupta, </a:t>
                </a:r>
                <a:r>
                  <a:rPr lang="en-US" altLang="zh-CN" sz="2400" dirty="0" err="1">
                    <a:solidFill>
                      <a:srgbClr val="7030A0"/>
                    </a:solidFill>
                  </a:rPr>
                  <a:t>Hajiaghayi</a:t>
                </a:r>
                <a:r>
                  <a:rPr lang="en-US" altLang="zh-CN" sz="2400" dirty="0">
                    <a:solidFill>
                      <a:srgbClr val="7030A0"/>
                    </a:solidFill>
                  </a:rPr>
                  <a:t>, </a:t>
                </a:r>
                <a:r>
                  <a:rPr lang="en-US" altLang="zh-CN" sz="2400" dirty="0" err="1">
                    <a:solidFill>
                      <a:srgbClr val="7030A0"/>
                    </a:solidFill>
                  </a:rPr>
                  <a:t>Räcke</a:t>
                </a:r>
                <a:r>
                  <a:rPr lang="en-US" altLang="zh-CN" sz="2400" dirty="0">
                    <a:solidFill>
                      <a:srgbClr val="7030A0"/>
                    </a:solidFill>
                  </a:rPr>
                  <a:t> ’06]</a:t>
                </a:r>
                <a:r>
                  <a:rPr lang="en-US" altLang="zh-CN" sz="2400" dirty="0"/>
                  <a:t>, Steiner Point Removal </a:t>
                </a:r>
                <a:r>
                  <a:rPr lang="en-US" altLang="zh-CN" sz="2400" dirty="0">
                    <a:solidFill>
                      <a:srgbClr val="7030A0"/>
                    </a:solidFill>
                  </a:rPr>
                  <a:t>[Chang, Conroy, Le, </a:t>
                </a:r>
                <a:r>
                  <a:rPr lang="en-US" altLang="zh-CN" sz="2400" dirty="0" err="1">
                    <a:solidFill>
                      <a:srgbClr val="7030A0"/>
                    </a:solidFill>
                  </a:rPr>
                  <a:t>Milenković</a:t>
                </a:r>
                <a:r>
                  <a:rPr lang="en-US" altLang="zh-CN" sz="2400" dirty="0">
                    <a:solidFill>
                      <a:srgbClr val="7030A0"/>
                    </a:solidFill>
                  </a:rPr>
                  <a:t>, Solomon, Than ’24]</a:t>
                </a:r>
                <a:r>
                  <a:rPr lang="en-US" altLang="zh-CN" sz="2400" dirty="0"/>
                  <a:t>.</a:t>
                </a:r>
                <a:endParaRPr lang="en-US" altLang="zh-TW" sz="2400" b="0" dirty="0">
                  <a:latin typeface="Calibri (Body)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6B4C631-730E-B4F3-764F-71F235128B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1440873"/>
                <a:ext cx="10988983" cy="3857723"/>
              </a:xfrm>
              <a:prstGeom prst="rect">
                <a:avLst/>
              </a:prstGeom>
              <a:blipFill>
                <a:blip r:embed="rId2"/>
                <a:stretch>
                  <a:fillRect l="-888" t="-1264" b="-26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93940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7E0CB-5D7C-81C6-4BFF-85C73AE22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5A4952-7DDE-F165-AF46-9BE56CB8C98F}"/>
              </a:ext>
            </a:extLst>
          </p:cNvPr>
          <p:cNvSpPr txBox="1"/>
          <p:nvPr/>
        </p:nvSpPr>
        <p:spPr>
          <a:xfrm>
            <a:off x="540407" y="404984"/>
            <a:ext cx="88392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spc="300" dirty="0">
                <a:latin typeface="Calibri (Body)"/>
                <a:cs typeface="Times New Roman" panose="02020603050405020304" pitchFamily="18" charset="0"/>
              </a:rPr>
              <a:t>Each Tree Induces a Cyclic Winding Label</a:t>
            </a:r>
            <a:endParaRPr lang="en-US" altLang="zh-CN" sz="3200" b="1" spc="300" dirty="0">
              <a:solidFill>
                <a:srgbClr val="7030A0"/>
              </a:solidFill>
              <a:latin typeface="Calibri (Body)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/>
              <p:nvPr/>
            </p:nvSpPr>
            <p:spPr>
              <a:xfrm>
                <a:off x="540407" y="1440873"/>
                <a:ext cx="10988983" cy="49485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Fix a dominating tree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altLang="zh-CN" sz="2400" dirty="0"/>
                  <a:t> rooted at the origin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altLang="zh-CN" sz="2400" dirty="0"/>
                  <a:t>. For a special edge,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𝑔𝑥</m:t>
                    </m:r>
                  </m:oMath>
                </a14:m>
                <a:r>
                  <a:rPr lang="en-US" altLang="zh-CN" sz="2400" dirty="0">
                    <a:solidFill>
                      <a:srgbClr val="FF0000"/>
                    </a:solidFill>
                  </a:rPr>
                  <a:t>: forward;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𝑔𝑥</m:t>
                    </m:r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altLang="zh-CN" sz="2400" dirty="0">
                    <a:solidFill>
                      <a:srgbClr val="FF0000"/>
                    </a:solidFill>
                  </a:rPr>
                  <a:t>: backward.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For a path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altLang="zh-CN" sz="2400" dirty="0"/>
                  <a:t> in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altLang="zh-CN" sz="2400" dirty="0"/>
                  <a:t>, define its </a:t>
                </a:r>
                <a:r>
                  <a:rPr lang="en-US" altLang="zh-CN" sz="2400" b="1" dirty="0"/>
                  <a:t>winding number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zh-CN" sz="24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wind</m:t>
                      </m:r>
                      <m:d>
                        <m:dPr>
                          <m:ctrlP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d>
                      <m:r>
                        <a:rPr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=#(</m:t>
                      </m:r>
                      <m:r>
                        <m:rPr>
                          <m:nor/>
                        </m:rPr>
                        <a:rPr lang="en-US" altLang="zh-CN" sz="24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forword</m:t>
                      </m:r>
                      <m:r>
                        <a:rPr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)−#</m:t>
                      </m:r>
                      <m:d>
                        <m:dPr>
                          <m:ctrlP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altLang="zh-CN" sz="24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backward</m:t>
                          </m:r>
                        </m:e>
                      </m:d>
                      <m:r>
                        <a:rPr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d>
                        <m:dPr>
                          <m:ctrlP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altLang="zh-CN" sz="24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mod</m:t>
                          </m:r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This gives a phase label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CN" sz="2400" i="1" dirty="0" err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CN" sz="24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altLang="zh-CN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altLang="zh-CN" sz="2400" b="0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wind</m:t>
                      </m:r>
                      <m:d>
                        <m:dPr>
                          <m:ctrlPr>
                            <a:rPr lang="en-US" altLang="zh-CN" sz="2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CN" sz="2400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p>
                              <m:r>
                                <a:rPr lang="en-US" altLang="zh-CN" sz="2400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CN" sz="2400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en-US" altLang="zh-CN" sz="2400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sz="2400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en-US" altLang="zh-CN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altLang="zh-CN" sz="2400" i="1" dirty="0" err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ℤ</m:t>
                          </m:r>
                        </m:e>
                        <m:sub>
                          <m:r>
                            <a:rPr lang="en-US" altLang="zh-CN" sz="2400" i="1" dirty="0" err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altLang="zh-CN" sz="2400" i="1" dirty="0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The key identity is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sub>
                      </m:sSub>
                      <m:d>
                        <m:dPr>
                          <m:ctrlP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𝒈𝒙</m:t>
                          </m:r>
                        </m:e>
                      </m:d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≡</m:t>
                      </m:r>
                      <m:sSub>
                        <m:sSubPr>
                          <m:ctrlP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sub>
                      </m:sSub>
                      <m:d>
                        <m:dPr>
                          <m:ctrlP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d>
                        <m:dPr>
                          <m:ctrlP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altLang="zh-CN" sz="24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mod</m:t>
                          </m:r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</m:d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 ∀</m:t>
                      </m:r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𝝏</m:t>
                      </m:r>
                      <m:sSub>
                        <m:sSubPr>
                          <m:ctrlP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</m:sSub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sz="2400" dirty="0"/>
              </a:p>
              <a:p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solidFill>
                      <a:srgbClr val="FF0000"/>
                    </a:solidFill>
                  </a:rPr>
                  <a:t>This is exactly the equivariance required by the Balanced Simplex Lemma.</a:t>
                </a:r>
                <a:endParaRPr lang="en-US" altLang="zh-CN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1440873"/>
                <a:ext cx="10988983" cy="4948599"/>
              </a:xfrm>
              <a:prstGeom prst="rect">
                <a:avLst/>
              </a:prstGeom>
              <a:blipFill>
                <a:blip r:embed="rId2"/>
                <a:stretch>
                  <a:fillRect l="-777" t="-985" b="-18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42256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7E0CB-5D7C-81C6-4BFF-85C73AE22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5A4952-7DDE-F165-AF46-9BE56CB8C98F}"/>
              </a:ext>
            </a:extLst>
          </p:cNvPr>
          <p:cNvSpPr txBox="1"/>
          <p:nvPr/>
        </p:nvSpPr>
        <p:spPr>
          <a:xfrm>
            <a:off x="540407" y="404984"/>
            <a:ext cx="74799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spc="300" dirty="0">
                <a:latin typeface="Calibri (Body)"/>
                <a:cs typeface="Times New Roman" panose="02020603050405020304" pitchFamily="18" charset="0"/>
              </a:rPr>
              <a:t>Apply the Balanced Simplex Lemma</a:t>
            </a:r>
            <a:endParaRPr lang="en-US" altLang="zh-CN" sz="3200" b="1" spc="300" dirty="0">
              <a:solidFill>
                <a:srgbClr val="7030A0"/>
              </a:solidFill>
              <a:latin typeface="Calibri (Body)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/>
              <p:nvPr/>
            </p:nvSpPr>
            <p:spPr>
              <a:xfrm>
                <a:off x="540407" y="1440873"/>
                <a:ext cx="10988983" cy="45838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solidFill>
                      <a:schemeClr val="tx1"/>
                    </a:solidFill>
                  </a:rPr>
                  <a:t>Choose a triangulation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i="0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tx1"/>
                    </a:solidFill>
                  </a:rPr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CN" sz="2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tx1"/>
                    </a:solidFill>
                  </a:rPr>
                  <a:t> such that: (1)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2400" i="0" dirty="0" err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Γ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)⊆</m:t>
                    </m:r>
                    <m:sSub>
                      <m:sSubPr>
                        <m:ctrlPr>
                          <a:rPr lang="en-US" altLang="zh-CN" sz="2400" i="1" dirty="0" err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400" i="0" dirty="0" err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Λ</m:t>
                        </m:r>
                      </m:e>
                      <m:sub>
                        <m:r>
                          <a:rPr lang="en-US" altLang="zh-CN" sz="2400" i="1" dirty="0" err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tx1"/>
                    </a:solidFill>
                  </a:rPr>
                  <a:t>; (2) </a:t>
                </a:r>
                <a:r>
                  <a:rPr lang="en-US" altLang="zh-CN" sz="2400" b="1" dirty="0">
                    <a:solidFill>
                      <a:schemeClr val="tx1"/>
                    </a:solidFill>
                  </a:rPr>
                  <a:t>boundary </a:t>
                </a:r>
                <a14:m>
                  <m:oMath xmlns:m="http://schemas.openxmlformats.org/officeDocument/2006/math">
                    <m:r>
                      <a:rPr lang="en-US" altLang="zh-CN" sz="24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𝒈</m:t>
                    </m:r>
                  </m:oMath>
                </a14:m>
                <a:r>
                  <a:rPr lang="en-US" altLang="zh-CN" sz="2400" b="1" dirty="0">
                    <a:solidFill>
                      <a:schemeClr val="tx1"/>
                    </a:solidFill>
                  </a:rPr>
                  <a:t>-invariant: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𝜕</m:t>
                    </m:r>
                    <m:r>
                      <m:rPr>
                        <m:sty m:val="p"/>
                      </m:rPr>
                      <a:rPr lang="en-US" altLang="zh-CN" sz="24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Γ</m:t>
                    </m:r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𝜕</m:t>
                    </m:r>
                    <m:r>
                      <m:rPr>
                        <m:sty m:val="p"/>
                      </m:rPr>
                      <a:rPr lang="en-US" altLang="zh-CN" sz="24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tx1"/>
                    </a:solidFill>
                  </a:rPr>
                  <a:t>; (3) </a:t>
                </a:r>
                <a:r>
                  <a:rPr lang="en-US" altLang="zh-CN" sz="2400" b="1" dirty="0">
                    <a:solidFill>
                      <a:schemeClr val="tx1"/>
                    </a:solidFill>
                  </a:rPr>
                  <a:t>bounded diameter: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zh-CN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d>
                      <m:dPr>
                        <m:ctrlPr>
                          <a:rPr lang="en-US" altLang="zh-CN" sz="2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CN" sz="2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altLang="zh-CN" sz="2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 i="0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</m:sub>
                    </m:sSub>
                    <m:r>
                      <a:rPr lang="en-US" altLang="zh-CN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en-US" altLang="zh-CN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zh-CN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US" altLang="zh-CN" sz="2400" dirty="0">
                    <a:solidFill>
                      <a:schemeClr val="tx1"/>
                    </a:solidFill>
                  </a:rPr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400" b="1" dirty="0">
                  <a:solidFill>
                    <a:schemeClr val="tx1"/>
                  </a:solidFill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solidFill>
                      <a:schemeClr val="tx1"/>
                    </a:solidFill>
                  </a:rPr>
                  <a:t>The hypotheses are now satisfied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altLang="zh-CN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d>
                        <m:dPr>
                          <m:ctrlPr>
                            <a:rPr lang="en-US" altLang="zh-CN" sz="24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altLang="zh-CN" sz="24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altLang="zh-CN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en-US" altLang="zh-CN" sz="24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CN" sz="2400" i="1" dirty="0" err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d>
                        <m:dPr>
                          <m:ctrlPr>
                            <a:rPr lang="en-US" altLang="zh-CN" sz="24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i="1" dirty="0" err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𝑔𝑥</m:t>
                          </m:r>
                        </m:e>
                      </m:d>
                      <m:r>
                        <a:rPr lang="en-US" altLang="zh-CN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CN" sz="2400" i="1" dirty="0" err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d>
                        <m:dPr>
                          <m:ctrlPr>
                            <a:rPr lang="en-US" altLang="zh-CN" sz="24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altLang="zh-CN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  <m:r>
                        <a:rPr lang="en-US" altLang="zh-CN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,∀</m:t>
                      </m:r>
                      <m:r>
                        <a:rPr lang="en-US" altLang="zh-CN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CN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sz="2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altLang="zh-CN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altLang="zh-CN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𝜕</m:t>
                      </m:r>
                      <m:sSub>
                        <m:sSubPr>
                          <m:ctrlPr>
                            <a:rPr lang="en-US" altLang="zh-CN" sz="2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CN" sz="2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US" altLang="zh-CN" sz="24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altLang="zh-CN" sz="2400" dirty="0">
                  <a:solidFill>
                    <a:schemeClr val="tx1"/>
                  </a:solidFill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solidFill>
                      <a:schemeClr val="tx1"/>
                    </a:solidFill>
                  </a:rPr>
                  <a:t>and the boundary action is </a:t>
                </a:r>
                <a14:m>
                  <m:oMath xmlns:m="http://schemas.openxmlformats.org/officeDocument/2006/math">
                    <m:r>
                      <a:rPr lang="en-US" altLang="zh-CN" sz="24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𝒈</m:t>
                    </m:r>
                  </m:oMath>
                </a14:m>
                <a:r>
                  <a:rPr lang="en-US" altLang="zh-CN" sz="2400" b="1" dirty="0">
                    <a:solidFill>
                      <a:schemeClr val="tx1"/>
                    </a:solidFill>
                  </a:rPr>
                  <a:t>-equivariant</a:t>
                </a:r>
                <a:r>
                  <a:rPr lang="en-US" altLang="zh-CN" sz="2400" dirty="0">
                    <a:solidFill>
                      <a:schemeClr val="tx1"/>
                    </a:solidFill>
                  </a:rPr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solidFill>
                      <a:srgbClr val="FF0000"/>
                    </a:solidFill>
                  </a:rPr>
                  <a:t>Applying the Balanced Simplex Lemma</a:t>
                </a:r>
                <a:r>
                  <a:rPr lang="en-US" altLang="zh-CN" sz="2400" dirty="0">
                    <a:solidFill>
                      <a:schemeClr val="tx1"/>
                    </a:solidFill>
                  </a:rPr>
                  <a:t>, there exist </a:t>
                </a:r>
                <a14:m>
                  <m:oMath xmlns:m="http://schemas.openxmlformats.org/officeDocument/2006/math">
                    <m:r>
                      <a:rPr lang="el-GR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l-GR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l-GR" altLang="zh-CN" sz="2400" i="0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Γ</m:t>
                    </m:r>
                  </m:oMath>
                </a14:m>
                <a:r>
                  <a:rPr lang="en-US" altLang="zh-CN" sz="2400" dirty="0">
                    <a:solidFill>
                      <a:schemeClr val="tx1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l-GR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l-GR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l-GR" altLang="zh-CN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CN" sz="2400" dirty="0">
                    <a:solidFill>
                      <a:schemeClr val="tx1"/>
                    </a:solidFill>
                  </a:rPr>
                  <a:t>such that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CN" sz="24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altLang="zh-CN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altLang="zh-CN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)≠</m:t>
                      </m:r>
                      <m:sSub>
                        <m:sSubPr>
                          <m:ctrlPr>
                            <a:rPr lang="en-US" altLang="zh-CN" sz="24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CN" sz="24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altLang="zh-CN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altLang="zh-CN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),∀</m:t>
                      </m:r>
                      <m:r>
                        <a:rPr lang="en-US" altLang="zh-CN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CN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∈[</m:t>
                      </m:r>
                      <m:r>
                        <a:rPr lang="en-US" altLang="zh-CN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altLang="zh-CN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].</m:t>
                      </m:r>
                    </m:oMath>
                  </m:oMathPara>
                </a14:m>
                <a:endParaRPr lang="en-US" altLang="zh-CN" sz="2400" dirty="0">
                  <a:solidFill>
                    <a:schemeClr val="tx1"/>
                  </a:solidFill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solidFill>
                      <a:schemeClr val="tx1"/>
                    </a:solidFill>
                  </a:rPr>
                  <a:t>Moreover,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CN" sz="2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i="1" dirty="0" err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CN" sz="2400" i="1" dirty="0" err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i="1" dirty="0" err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)=</m:t>
                    </m:r>
                    <m:sSub>
                      <m:sSubPr>
                        <m:ctrlPr>
                          <a:rPr lang="en-US" altLang="zh-CN" sz="2400" i="1" dirty="0" err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 dirty="0" err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en-US" altLang="zh-CN" sz="2400" i="1" dirty="0" err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US" altLang="zh-CN" sz="2400" dirty="0">
                    <a:solidFill>
                      <a:schemeClr val="tx1"/>
                    </a:solidFill>
                  </a:rPr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400" b="1" dirty="0">
                  <a:solidFill>
                    <a:srgbClr val="FF0000"/>
                  </a:solidFill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b="1" dirty="0">
                    <a:solidFill>
                      <a:srgbClr val="FF0000"/>
                    </a:solidFill>
                  </a:rPr>
                  <a:t>The topology is now finished.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1440873"/>
                <a:ext cx="10988983" cy="4583819"/>
              </a:xfrm>
              <a:prstGeom prst="rect">
                <a:avLst/>
              </a:prstGeom>
              <a:blipFill>
                <a:blip r:embed="rId2"/>
                <a:stretch>
                  <a:fillRect l="-777" t="-1064" b="-19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6428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7E0CB-5D7C-81C6-4BFF-85C73AE22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5A4952-7DDE-F165-AF46-9BE56CB8C98F}"/>
              </a:ext>
            </a:extLst>
          </p:cNvPr>
          <p:cNvSpPr txBox="1"/>
          <p:nvPr/>
        </p:nvSpPr>
        <p:spPr>
          <a:xfrm>
            <a:off x="540407" y="404984"/>
            <a:ext cx="557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spc="300" dirty="0">
                <a:latin typeface="Calibri (Body)"/>
                <a:cs typeface="Times New Roman" panose="02020603050405020304" pitchFamily="18" charset="0"/>
              </a:rPr>
              <a:t>Orbit Points Are Far Apart</a:t>
            </a:r>
            <a:endParaRPr lang="en-US" altLang="zh-CN" sz="3200" b="1" spc="300" dirty="0">
              <a:solidFill>
                <a:srgbClr val="7030A0"/>
              </a:solidFill>
              <a:latin typeface="Calibri (Body)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/>
              <p:nvPr/>
            </p:nvSpPr>
            <p:spPr>
              <a:xfrm>
                <a:off x="540407" y="1440873"/>
                <a:ext cx="10988983" cy="52803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b="1" dirty="0">
                    <a:solidFill>
                      <a:schemeClr val="accent5">
                        <a:lumMod val="75000"/>
                      </a:schemeClr>
                    </a:solidFill>
                  </a:rPr>
                  <a:t>Lemma (Cyclic Displacement)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For every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altLang="zh-CN" sz="2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sup>
                    </m:sSup>
                  </m:oMath>
                </a14:m>
                <a:r>
                  <a:rPr lang="en-US" altLang="zh-CN" sz="2400" dirty="0"/>
                  <a:t> and every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lit/>
                      </m:rPr>
                      <a:rPr lang="en-US" altLang="zh-CN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altLang="zh-CN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1,</m:t>
                    </m:r>
                    <m:r>
                      <a:rPr lang="en-US" altLang="zh-CN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…</m:t>
                    </m:r>
                    <m:r>
                      <a:rPr lang="en-US" altLang="zh-CN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CN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−1</m:t>
                    </m:r>
                    <m:r>
                      <m:rPr>
                        <m:lit/>
                      </m:rP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altLang="zh-CN" sz="2400" dirty="0"/>
                  <a:t>,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𝝆</m:t>
                      </m:r>
                      <m:d>
                        <m:dPr>
                          <m:ctrlP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zh-CN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𝒈</m:t>
                              </m:r>
                            </m:e>
                            <m:sup>
                              <m:r>
                                <a:rPr lang="en-US" altLang="zh-CN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p>
                          </m:sSup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den>
                      </m:f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𝝆</m:t>
                      </m:r>
                      <m:d>
                        <m:dPr>
                          <m:ctrlP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Hence, for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𝜕</m:t>
                    </m:r>
                    <m:sSub>
                      <m:sSubPr>
                        <m:ctrlPr>
                          <a:rPr lang="en-US" altLang="zh-CN" sz="2400" i="1" dirty="0" err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 dirty="0" err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CN" sz="2400" i="1" dirty="0" err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altLang="zh-CN" sz="2400" dirty="0"/>
                  <a:t>, </a:t>
                </a:r>
                <a14:m>
                  <m:oMath xmlns:m="http://schemas.openxmlformats.org/officeDocument/2006/math">
                    <m:r>
                      <a:rPr lang="en-US" altLang="zh-CN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𝝆</m:t>
                    </m:r>
                    <m:d>
                      <m:dPr>
                        <m:ctrlPr>
                          <a:rPr lang="en-US" altLang="zh-CN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1" i="1" dirty="0" err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altLang="zh-CN" sz="2400" b="1" i="1" dirty="0" err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altLang="zh-CN" sz="2400" b="1" i="1" dirty="0" err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1" i="1" dirty="0" err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𝒈</m:t>
                            </m:r>
                          </m:e>
                          <m:sup>
                            <m:r>
                              <a:rPr lang="en-US" altLang="zh-CN" sz="2400" b="1" i="1" dirty="0" err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𝒔</m:t>
                            </m:r>
                          </m:sup>
                        </m:sSup>
                        <m:r>
                          <a:rPr lang="en-US" altLang="zh-CN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altLang="zh-CN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altLang="zh-CN" sz="24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altLang="zh-CN" sz="24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US" altLang="zh-CN" sz="24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sz="24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𝒑</m:t>
                    </m:r>
                  </m:oMath>
                </a14:m>
                <a:r>
                  <a:rPr lang="en-US" altLang="zh-CN" sz="2400" dirty="0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400" b="1" dirty="0">
                  <a:solidFill>
                    <a:srgbClr val="FF0000"/>
                  </a:solidFill>
                </a:endParaRPr>
              </a:p>
              <a:p>
                <a:r>
                  <a:rPr lang="en-US" altLang="zh-CN" sz="2400" b="1" dirty="0"/>
                  <a:t>Proof Sketch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For fixed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≠0</m:t>
                    </m:r>
                  </m:oMath>
                </a14:m>
                <a:r>
                  <a:rPr lang="en-US" altLang="zh-CN" sz="2400" dirty="0"/>
                  <a:t>,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↦</m:t>
                    </m:r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altLang="zh-CN" sz="2400" dirty="0">
                    <a:solidFill>
                      <a:srgbClr val="0070C0"/>
                    </a:solidFill>
                  </a:rPr>
                  <a:t> </a:t>
                </a:r>
                <a:r>
                  <a:rPr lang="en-US" altLang="zh-CN" sz="2400" dirty="0"/>
                  <a:t>is </a:t>
                </a:r>
                <a:r>
                  <a:rPr lang="en-US" altLang="zh-CN" sz="2400" dirty="0">
                    <a:solidFill>
                      <a:srgbClr val="FF0000"/>
                    </a:solidFill>
                  </a:rPr>
                  <a:t>a single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altLang="zh-CN" sz="2400" dirty="0">
                    <a:solidFill>
                      <a:srgbClr val="FF0000"/>
                    </a:solidFill>
                  </a:rPr>
                  <a:t>-cycle</a:t>
                </a:r>
                <a:r>
                  <a:rPr lang="en-US" altLang="zh-CN" sz="2400" dirty="0"/>
                  <a:t>. Hence, for each block, the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altLang="zh-CN" sz="2400" dirty="0"/>
                  <a:t> cyclic shifts of the completed coordinates have total variation at least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altLang="zh-CN" sz="2400" dirty="0"/>
                  <a:t> times the block mass. Averaging over the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altLang="zh-CN" sz="2400" dirty="0"/>
                  <a:t> shifts gives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d>
                      <m:dPr>
                        <m:ctrlPr>
                          <a:rPr lang="en-US" altLang="zh-CN" sz="2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 dirty="0" err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2400" i="1" dirty="0" err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altLang="zh-CN" sz="2400" i="1" dirty="0" err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 dirty="0" err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en-US" altLang="zh-CN" sz="2400" i="1" dirty="0" err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p>
                        </m:sSup>
                        <m:r>
                          <a:rPr lang="en-US" altLang="zh-CN" sz="2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altLang="zh-CN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altLang="zh-CN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)/</m:t>
                    </m:r>
                    <m:r>
                      <a:rPr lang="en-US" altLang="zh-CN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altLang="zh-CN" sz="2400" dirty="0">
                    <a:solidFill>
                      <a:srgbClr val="0070C0"/>
                    </a:solidFill>
                  </a:rPr>
                  <a:t> </a:t>
                </a:r>
                <a:r>
                  <a:rPr lang="en-US" altLang="zh-CN" sz="2400" dirty="0"/>
                  <a:t>for every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≢0 (</m:t>
                    </m:r>
                    <m:r>
                      <m:rPr>
                        <m:nor/>
                      </m:rPr>
                      <a:rPr lang="en-US" altLang="zh-CN" sz="24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mod</m:t>
                    </m:r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400" dirty="0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This is the </a:t>
                </a:r>
                <a:r>
                  <a:rPr lang="en-US" altLang="zh-CN" sz="2400" dirty="0">
                    <a:solidFill>
                      <a:srgbClr val="FF0000"/>
                    </a:solidFill>
                  </a:rPr>
                  <a:t>cyclic analogue </a:t>
                </a:r>
                <a:r>
                  <a:rPr lang="en-US" altLang="zh-CN" sz="2400" dirty="0"/>
                  <a:t>of the binary fact that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altLang="zh-CN" sz="2400" dirty="0"/>
                  <a:t> and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altLang="zh-CN" sz="2400" dirty="0">
                    <a:solidFill>
                      <a:srgbClr val="0070C0"/>
                    </a:solidFill>
                  </a:rPr>
                  <a:t> </a:t>
                </a:r>
                <a:r>
                  <a:rPr lang="en-US" altLang="zh-CN" sz="2400" dirty="0"/>
                  <a:t>are far apart.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b="1" dirty="0">
                    <a:solidFill>
                      <a:srgbClr val="FF0000"/>
                    </a:solidFill>
                  </a:rPr>
                  <a:t>Key intuition: </a:t>
                </a:r>
                <a:r>
                  <a:rPr lang="en-US" altLang="zh-CN" sz="2400" dirty="0">
                    <a:solidFill>
                      <a:srgbClr val="FF0000"/>
                    </a:solidFill>
                  </a:rPr>
                  <a:t>different labels should correspond to large geometric separation.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1440873"/>
                <a:ext cx="10988983" cy="5280356"/>
              </a:xfrm>
              <a:prstGeom prst="rect">
                <a:avLst/>
              </a:prstGeom>
              <a:blipFill>
                <a:blip r:embed="rId2"/>
                <a:stretch>
                  <a:fillRect l="-888" t="-923" b="-16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4573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7E0CB-5D7C-81C6-4BFF-85C73AE22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5A4952-7DDE-F165-AF46-9BE56CB8C98F}"/>
              </a:ext>
            </a:extLst>
          </p:cNvPr>
          <p:cNvSpPr txBox="1"/>
          <p:nvPr/>
        </p:nvSpPr>
        <p:spPr>
          <a:xfrm>
            <a:off x="540407" y="404984"/>
            <a:ext cx="36900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spc="300" dirty="0">
                <a:latin typeface="Calibri (Body)"/>
                <a:cs typeface="Times New Roman" panose="02020603050405020304" pitchFamily="18" charset="0"/>
              </a:rPr>
              <a:t>Cyclic Unwinding</a:t>
            </a:r>
            <a:endParaRPr lang="en-US" altLang="zh-CN" sz="3200" b="1" spc="300" dirty="0">
              <a:solidFill>
                <a:srgbClr val="7030A0"/>
              </a:solidFill>
              <a:latin typeface="Calibri (Body)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/>
              <p:nvPr/>
            </p:nvSpPr>
            <p:spPr>
              <a:xfrm>
                <a:off x="540407" y="1440873"/>
                <a:ext cx="10988983" cy="12441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b="1" dirty="0">
                    <a:solidFill>
                      <a:schemeClr val="accent5">
                        <a:lumMod val="75000"/>
                      </a:schemeClr>
                    </a:solidFill>
                  </a:rPr>
                  <a:t>Lemma (Cyclic Unwinding)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If a path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altLang="zh-CN" sz="2400" dirty="0"/>
                  <a:t> goes from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altLang="zh-CN" sz="2400" dirty="0"/>
                  <a:t> to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altLang="zh-CN" sz="2400" dirty="0"/>
                  <a:t> and has winding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ℤ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altLang="zh-CN" sz="2400" dirty="0"/>
                  <a:t>, then there is an </a:t>
                </a:r>
                <a:r>
                  <a:rPr lang="en-US" altLang="zh-CN" sz="2400" dirty="0">
                    <a:solidFill>
                      <a:srgbClr val="FF0000"/>
                    </a:solidFill>
                  </a:rPr>
                  <a:t>ordinary-edge-only</a:t>
                </a:r>
                <a:r>
                  <a:rPr lang="en-US" altLang="zh-CN" sz="2400" dirty="0"/>
                  <a:t> path </a:t>
                </a:r>
                <a:r>
                  <a:rPr lang="en-US" altLang="zh-CN" sz="2400" b="1" dirty="0"/>
                  <a:t>from </a:t>
                </a:r>
                <a14:m>
                  <m:oMath xmlns:m="http://schemas.openxmlformats.org/officeDocument/2006/math">
                    <m:r>
                      <a:rPr lang="en-US" altLang="zh-CN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altLang="zh-CN" sz="2400" b="1" dirty="0"/>
                  <a:t>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altLang="zh-CN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altLang="zh-CN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altLang="zh-CN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𝒈</m:t>
                        </m:r>
                      </m:e>
                      <m:sup>
                        <m:r>
                          <a:rPr lang="en-US" altLang="zh-CN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sup>
                    </m:sSup>
                    <m:r>
                      <a:rPr lang="en-US" altLang="zh-CN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US" altLang="zh-CN" sz="2400" b="1" dirty="0">
                    <a:solidFill>
                      <a:srgbClr val="0070C0"/>
                    </a:solidFill>
                  </a:rPr>
                  <a:t> </a:t>
                </a:r>
                <a:r>
                  <a:rPr lang="en-US" altLang="zh-CN" sz="2400" dirty="0"/>
                  <a:t>with </a:t>
                </a:r>
                <a:r>
                  <a:rPr lang="en-US" altLang="zh-CN" sz="2400" dirty="0">
                    <a:solidFill>
                      <a:srgbClr val="FF0000"/>
                    </a:solidFill>
                  </a:rPr>
                  <a:t>exactly the same weighted length</a:t>
                </a:r>
                <a:r>
                  <a:rPr lang="en-US" altLang="zh-CN" sz="2400" dirty="0"/>
                  <a:t>.</a:t>
                </a:r>
                <a:endParaRPr lang="en-US" altLang="zh-CN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1440873"/>
                <a:ext cx="10988983" cy="1244187"/>
              </a:xfrm>
              <a:prstGeom prst="rect">
                <a:avLst/>
              </a:prstGeom>
              <a:blipFill>
                <a:blip r:embed="rId2"/>
                <a:stretch>
                  <a:fillRect l="-888" t="-3922" r="-333" b="-102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Original x-y path">
            <a:extLst>
              <a:ext uri="{FF2B5EF4-FFF2-40B4-BE49-F238E27FC236}">
                <a16:creationId xmlns:a16="http://schemas.microsoft.com/office/drawing/2014/main" id="{04C27F02-3F90-E821-3228-AB6A0B2DCA14}"/>
              </a:ext>
            </a:extLst>
          </p:cNvPr>
          <p:cNvCxnSpPr/>
          <p:nvPr/>
        </p:nvCxnSpPr>
        <p:spPr>
          <a:xfrm>
            <a:off x="1143000" y="3204774"/>
            <a:ext cx="9875520" cy="0"/>
          </a:xfrm>
          <a:prstGeom prst="line">
            <a:avLst/>
          </a:prstGeom>
          <a:ln w="30480">
            <a:solidFill>
              <a:srgbClr val="263B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x endpoint">
            <a:extLst>
              <a:ext uri="{FF2B5EF4-FFF2-40B4-BE49-F238E27FC236}">
                <a16:creationId xmlns:a16="http://schemas.microsoft.com/office/drawing/2014/main" id="{8DC02817-DF6B-4151-FA05-B7DE99A31F74}"/>
              </a:ext>
            </a:extLst>
          </p:cNvPr>
          <p:cNvSpPr/>
          <p:nvPr/>
        </p:nvSpPr>
        <p:spPr>
          <a:xfrm>
            <a:off x="1069848" y="3131622"/>
            <a:ext cx="146304" cy="146304"/>
          </a:xfrm>
          <a:prstGeom prst="ellipse">
            <a:avLst/>
          </a:prstGeom>
          <a:solidFill>
            <a:srgbClr val="1E37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y endpoint">
            <a:extLst>
              <a:ext uri="{FF2B5EF4-FFF2-40B4-BE49-F238E27FC236}">
                <a16:creationId xmlns:a16="http://schemas.microsoft.com/office/drawing/2014/main" id="{EDC2E08B-1934-D15C-14BE-8D9DD30ABA82}"/>
              </a:ext>
            </a:extLst>
          </p:cNvPr>
          <p:cNvSpPr/>
          <p:nvPr/>
        </p:nvSpPr>
        <p:spPr>
          <a:xfrm>
            <a:off x="10945368" y="3131622"/>
            <a:ext cx="146304" cy="146304"/>
          </a:xfrm>
          <a:prstGeom prst="ellipse">
            <a:avLst/>
          </a:prstGeom>
          <a:solidFill>
            <a:srgbClr val="1E37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11">
                <a:extLst>
                  <a:ext uri="{FF2B5EF4-FFF2-40B4-BE49-F238E27FC236}">
                    <a16:creationId xmlns:a16="http://schemas.microsoft.com/office/drawing/2014/main" id="{F0236CB9-2170-1012-0910-D68F43587406}"/>
                  </a:ext>
                </a:extLst>
              </p:cNvPr>
              <p:cNvSpPr txBox="1"/>
              <p:nvPr/>
            </p:nvSpPr>
            <p:spPr>
              <a:xfrm>
                <a:off x="983504" y="2703412"/>
                <a:ext cx="200119" cy="307777"/>
              </a:xfrm>
              <a:prstGeom prst="rect">
                <a:avLst/>
              </a:prstGeom>
              <a:noFill/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b="0" i="1" smtClean="0">
                          <a:solidFill>
                            <a:srgbClr val="1E375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sz="2000" dirty="0">
                  <a:solidFill>
                    <a:srgbClr val="1E375F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7" name="TextBox 11">
                <a:extLst>
                  <a:ext uri="{FF2B5EF4-FFF2-40B4-BE49-F238E27FC236}">
                    <a16:creationId xmlns:a16="http://schemas.microsoft.com/office/drawing/2014/main" id="{F0236CB9-2170-1012-0910-D68F435874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504" y="2703412"/>
                <a:ext cx="200119" cy="307777"/>
              </a:xfrm>
              <a:prstGeom prst="rect">
                <a:avLst/>
              </a:prstGeom>
              <a:blipFill>
                <a:blip r:embed="rId3"/>
                <a:stretch>
                  <a:fillRect l="-30303" b="-19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12">
                <a:extLst>
                  <a:ext uri="{FF2B5EF4-FFF2-40B4-BE49-F238E27FC236}">
                    <a16:creationId xmlns:a16="http://schemas.microsoft.com/office/drawing/2014/main" id="{D7908647-C24C-E02D-02A6-090EB2492E3A}"/>
                  </a:ext>
                </a:extLst>
              </p:cNvPr>
              <p:cNvSpPr txBox="1"/>
              <p:nvPr/>
            </p:nvSpPr>
            <p:spPr>
              <a:xfrm>
                <a:off x="10984732" y="2703412"/>
                <a:ext cx="204736" cy="307777"/>
              </a:xfrm>
              <a:prstGeom prst="rect">
                <a:avLst/>
              </a:prstGeom>
              <a:noFill/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b="0" i="1" smtClean="0">
                          <a:solidFill>
                            <a:srgbClr val="1E375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sz="2000" dirty="0">
                  <a:solidFill>
                    <a:srgbClr val="1E375F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8" name="TextBox 12">
                <a:extLst>
                  <a:ext uri="{FF2B5EF4-FFF2-40B4-BE49-F238E27FC236}">
                    <a16:creationId xmlns:a16="http://schemas.microsoft.com/office/drawing/2014/main" id="{D7908647-C24C-E02D-02A6-090EB2492E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4732" y="2703412"/>
                <a:ext cx="204736" cy="307777"/>
              </a:xfrm>
              <a:prstGeom prst="rect">
                <a:avLst/>
              </a:prstGeom>
              <a:blipFill>
                <a:blip r:embed="rId4"/>
                <a:stretch>
                  <a:fillRect l="-41176" r="-17647" b="-294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13">
            <a:extLst>
              <a:ext uri="{FF2B5EF4-FFF2-40B4-BE49-F238E27FC236}">
                <a16:creationId xmlns:a16="http://schemas.microsoft.com/office/drawing/2014/main" id="{BE008DD3-A553-5D4D-CB8D-803B34652CEC}"/>
              </a:ext>
            </a:extLst>
          </p:cNvPr>
          <p:cNvSpPr txBox="1"/>
          <p:nvPr/>
        </p:nvSpPr>
        <p:spPr>
          <a:xfrm>
            <a:off x="883026" y="3417047"/>
            <a:ext cx="1542024" cy="230832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sz="1500" b="0" i="1" dirty="0">
                <a:solidFill>
                  <a:srgbClr val="66777C"/>
                </a:solidFill>
                <a:latin typeface="Segoe UI"/>
              </a:rPr>
              <a:t>original lifted path</a:t>
            </a:r>
          </a:p>
        </p:txBody>
      </p:sp>
      <p:grpSp>
        <p:nvGrpSpPr>
          <p:cNvPr id="10" name="Click 1 — e1 first special edge">
            <a:extLst>
              <a:ext uri="{FF2B5EF4-FFF2-40B4-BE49-F238E27FC236}">
                <a16:creationId xmlns:a16="http://schemas.microsoft.com/office/drawing/2014/main" id="{4EA28ED7-3DC6-7AD0-8E63-6CE5341CBEDF}"/>
              </a:ext>
            </a:extLst>
          </p:cNvPr>
          <p:cNvGrpSpPr/>
          <p:nvPr/>
        </p:nvGrpSpPr>
        <p:grpSpPr>
          <a:xfrm>
            <a:off x="4505226" y="2790727"/>
            <a:ext cx="1623265" cy="414047"/>
            <a:chOff x="4505226" y="2164561"/>
            <a:chExt cx="1623265" cy="414047"/>
          </a:xfrm>
        </p:grpSpPr>
        <p:cxnSp>
          <p:nvCxnSpPr>
            <p:cNvPr id="11" name="e1 red segment">
              <a:extLst>
                <a:ext uri="{FF2B5EF4-FFF2-40B4-BE49-F238E27FC236}">
                  <a16:creationId xmlns:a16="http://schemas.microsoft.com/office/drawing/2014/main" id="{6E6B8A5B-062C-705A-5351-74E7B67158F8}"/>
                </a:ext>
              </a:extLst>
            </p:cNvPr>
            <p:cNvCxnSpPr/>
            <p:nvPr/>
          </p:nvCxnSpPr>
          <p:spPr>
            <a:xfrm>
              <a:off x="5074920" y="2578608"/>
              <a:ext cx="594360" cy="0"/>
            </a:xfrm>
            <a:prstGeom prst="line">
              <a:avLst/>
            </a:prstGeom>
            <a:ln w="53340">
              <a:solidFill>
                <a:srgbClr val="D93B47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6">
                  <a:extLst>
                    <a:ext uri="{FF2B5EF4-FFF2-40B4-BE49-F238E27FC236}">
                      <a16:creationId xmlns:a16="http://schemas.microsoft.com/office/drawing/2014/main" id="{72317A81-DF60-8AA4-E38C-716C66CA014F}"/>
                    </a:ext>
                  </a:extLst>
                </p:cNvPr>
                <p:cNvSpPr txBox="1"/>
                <p:nvPr/>
              </p:nvSpPr>
              <p:spPr>
                <a:xfrm>
                  <a:off x="4505226" y="2164561"/>
                  <a:ext cx="1623265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anchor="ctr">
                  <a:spAutoFit/>
                </a:bodyPr>
                <a:lstStyle/>
                <a:p>
                  <a:pPr algn="l"/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1400" b="1" i="1" smtClean="0">
                              <a:solidFill>
                                <a:srgbClr val="D93B4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400" b="1" i="1" smtClean="0">
                              <a:solidFill>
                                <a:srgbClr val="D93B47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b>
                          <m:r>
                            <a:rPr lang="en-US" altLang="zh-CN" sz="1400" b="1" i="1" smtClean="0">
                              <a:solidFill>
                                <a:srgbClr val="D93B47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a14:m>
                  <a:r>
                    <a:rPr lang="en-US" sz="1400" b="1" i="0" dirty="0">
                      <a:solidFill>
                        <a:srgbClr val="D93B47"/>
                      </a:solidFill>
                      <a:latin typeface="Segoe UI"/>
                    </a:rPr>
                    <a:t>: 1st special edge</a:t>
                  </a:r>
                  <a:endParaRPr sz="1400" b="1" i="0" dirty="0">
                    <a:solidFill>
                      <a:srgbClr val="D93B47"/>
                    </a:solidFill>
                    <a:latin typeface="Segoe UI"/>
                  </a:endParaRPr>
                </a:p>
              </p:txBody>
            </p:sp>
          </mc:Choice>
          <mc:Fallback xmlns="">
            <p:sp>
              <p:nvSpPr>
                <p:cNvPr id="12" name="TextBox 16">
                  <a:extLst>
                    <a:ext uri="{FF2B5EF4-FFF2-40B4-BE49-F238E27FC236}">
                      <a16:creationId xmlns:a16="http://schemas.microsoft.com/office/drawing/2014/main" id="{72317A81-DF60-8AA4-E38C-716C66CA014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05226" y="2164561"/>
                  <a:ext cx="1623265" cy="215444"/>
                </a:xfrm>
                <a:prstGeom prst="rect">
                  <a:avLst/>
                </a:prstGeom>
                <a:blipFill>
                  <a:blip r:embed="rId5"/>
                  <a:stretch>
                    <a:fillRect l="-2632" t="-28571" r="-6015" b="-48571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" name="Click 2 — first unwinding">
            <a:extLst>
              <a:ext uri="{FF2B5EF4-FFF2-40B4-BE49-F238E27FC236}">
                <a16:creationId xmlns:a16="http://schemas.microsoft.com/office/drawing/2014/main" id="{A7CE3272-24EB-BCDF-CBBD-9841F3B63806}"/>
              </a:ext>
            </a:extLst>
          </p:cNvPr>
          <p:cNvGrpSpPr/>
          <p:nvPr/>
        </p:nvGrpSpPr>
        <p:grpSpPr>
          <a:xfrm>
            <a:off x="5074920" y="3204774"/>
            <a:ext cx="5398275" cy="1762725"/>
            <a:chOff x="5074920" y="2578608"/>
            <a:chExt cx="5398275" cy="1762725"/>
          </a:xfrm>
        </p:grpSpPr>
        <p:cxnSp>
          <p:nvCxnSpPr>
            <p:cNvPr id="14" name="first folded path">
              <a:extLst>
                <a:ext uri="{FF2B5EF4-FFF2-40B4-BE49-F238E27FC236}">
                  <a16:creationId xmlns:a16="http://schemas.microsoft.com/office/drawing/2014/main" id="{8238D499-00E9-EDFB-AD34-7D4153CBABEA}"/>
                </a:ext>
              </a:extLst>
            </p:cNvPr>
            <p:cNvCxnSpPr/>
            <p:nvPr/>
          </p:nvCxnSpPr>
          <p:spPr>
            <a:xfrm>
              <a:off x="5074920" y="2578608"/>
              <a:ext cx="4727448" cy="1353312"/>
            </a:xfrm>
            <a:prstGeom prst="line">
              <a:avLst/>
            </a:prstGeom>
            <a:ln w="31750">
              <a:solidFill>
                <a:srgbClr val="1E375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y1 endpoint">
              <a:extLst>
                <a:ext uri="{FF2B5EF4-FFF2-40B4-BE49-F238E27FC236}">
                  <a16:creationId xmlns:a16="http://schemas.microsoft.com/office/drawing/2014/main" id="{D5C260CA-F15F-568B-EC0E-3FB8FC32EA01}"/>
                </a:ext>
              </a:extLst>
            </p:cNvPr>
            <p:cNvSpPr/>
            <p:nvPr/>
          </p:nvSpPr>
          <p:spPr>
            <a:xfrm>
              <a:off x="9724644" y="3854196"/>
              <a:ext cx="155448" cy="155448"/>
            </a:xfrm>
            <a:prstGeom prst="ellipse">
              <a:avLst/>
            </a:prstGeom>
            <a:solidFill>
              <a:srgbClr val="1E375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20">
                  <a:extLst>
                    <a:ext uri="{FF2B5EF4-FFF2-40B4-BE49-F238E27FC236}">
                      <a16:creationId xmlns:a16="http://schemas.microsoft.com/office/drawing/2014/main" id="{38F0BDC7-36E8-CF08-882F-17DB81250D5E}"/>
                    </a:ext>
                  </a:extLst>
                </p:cNvPr>
                <p:cNvSpPr txBox="1"/>
                <p:nvPr/>
              </p:nvSpPr>
              <p:spPr>
                <a:xfrm>
                  <a:off x="9222981" y="4052856"/>
                  <a:ext cx="1250214" cy="2884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anchor="ctr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sz="1800" b="0" i="1" smtClean="0">
                                <a:solidFill>
                                  <a:srgbClr val="1E375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800" b="0" i="1" smtClean="0">
                                <a:solidFill>
                                  <a:srgbClr val="1E375F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CN" sz="1800" b="0" i="1" smtClean="0">
                                <a:solidFill>
                                  <a:srgbClr val="1E375F"/>
                                </a:solidFill>
                                <a:latin typeface="Cambria Math" panose="02040503050406030204" pitchFamily="18" charset="0"/>
                              </a:rPr>
                              <m:t>(1)</m:t>
                            </m:r>
                          </m:sup>
                        </m:sSup>
                        <m:r>
                          <a:rPr lang="en-US" altLang="zh-CN" sz="1800" b="0" i="1" smtClean="0">
                            <a:solidFill>
                              <a:srgbClr val="1E375F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altLang="zh-CN" sz="1800" b="0" i="1" smtClean="0">
                                <a:solidFill>
                                  <a:srgbClr val="1E375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800" b="0" i="1" smtClean="0">
                                <a:solidFill>
                                  <a:srgbClr val="1E375F"/>
                                </a:solidFill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en-US" altLang="zh-CN" sz="1800" b="0" i="1" smtClean="0">
                                <a:solidFill>
                                  <a:srgbClr val="1E375F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en-US" altLang="zh-CN" sz="1800" b="0" i="1" smtClean="0">
                            <a:solidFill>
                              <a:srgbClr val="1E375F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sz="1800" dirty="0">
                    <a:solidFill>
                      <a:srgbClr val="1E375F"/>
                    </a:solidFill>
                    <a:latin typeface="Cambria Math"/>
                  </a:endParaRPr>
                </a:p>
              </p:txBody>
            </p:sp>
          </mc:Choice>
          <mc:Fallback xmlns="">
            <p:sp>
              <p:nvSpPr>
                <p:cNvPr id="16" name="TextBox 20">
                  <a:extLst>
                    <a:ext uri="{FF2B5EF4-FFF2-40B4-BE49-F238E27FC236}">
                      <a16:creationId xmlns:a16="http://schemas.microsoft.com/office/drawing/2014/main" id="{38F0BDC7-36E8-CF08-882F-17DB81250D5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22981" y="4052856"/>
                  <a:ext cx="1250214" cy="288477"/>
                </a:xfrm>
                <a:prstGeom prst="rect">
                  <a:avLst/>
                </a:prstGeom>
                <a:blipFill>
                  <a:blip r:embed="rId6"/>
                  <a:stretch>
                    <a:fillRect l="-6341" t="-6383" r="-2439" b="-2766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fold1 arc">
              <a:extLst>
                <a:ext uri="{FF2B5EF4-FFF2-40B4-BE49-F238E27FC236}">
                  <a16:creationId xmlns:a16="http://schemas.microsoft.com/office/drawing/2014/main" id="{82B22158-247F-408C-35B5-C4E131A1676A}"/>
                </a:ext>
              </a:extLst>
            </p:cNvPr>
            <p:cNvSpPr/>
            <p:nvPr/>
          </p:nvSpPr>
          <p:spPr>
            <a:xfrm rot="3026397">
              <a:off x="8907606" y="2669384"/>
              <a:ext cx="868680" cy="713232"/>
            </a:xfrm>
            <a:prstGeom prst="arc">
              <a:avLst/>
            </a:prstGeom>
            <a:noFill/>
            <a:ln w="22860">
              <a:solidFill>
                <a:srgbClr val="0F7D8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fold1 arrowhead">
              <a:extLst>
                <a:ext uri="{FF2B5EF4-FFF2-40B4-BE49-F238E27FC236}">
                  <a16:creationId xmlns:a16="http://schemas.microsoft.com/office/drawing/2014/main" id="{C1B05BFA-EB99-A090-964D-6BBA965F8732}"/>
                </a:ext>
              </a:extLst>
            </p:cNvPr>
            <p:cNvSpPr/>
            <p:nvPr/>
          </p:nvSpPr>
          <p:spPr>
            <a:xfrm rot="13710895">
              <a:off x="9491234" y="3332035"/>
              <a:ext cx="146304" cy="146304"/>
            </a:xfrm>
            <a:prstGeom prst="triangle">
              <a:avLst/>
            </a:prstGeom>
            <a:solidFill>
              <a:srgbClr val="0F7D8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9" name="TextBox 23">
              <a:extLst>
                <a:ext uri="{FF2B5EF4-FFF2-40B4-BE49-F238E27FC236}">
                  <a16:creationId xmlns:a16="http://schemas.microsoft.com/office/drawing/2014/main" id="{9F0E7BD6-9DE3-EEB0-4B89-A6E8C2C08243}"/>
                </a:ext>
              </a:extLst>
            </p:cNvPr>
            <p:cNvSpPr txBox="1"/>
            <p:nvPr/>
          </p:nvSpPr>
          <p:spPr>
            <a:xfrm>
              <a:off x="9408100" y="2941298"/>
              <a:ext cx="509614" cy="230832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l"/>
              <a:r>
                <a:rPr sz="1500" dirty="0">
                  <a:solidFill>
                    <a:srgbClr val="0F7D8C"/>
                  </a:solidFill>
                  <a:latin typeface="Cambria Math"/>
                </a:rPr>
                <a:t>g</a:t>
              </a:r>
              <a:r>
                <a:rPr sz="1080" baseline="30000" dirty="0">
                  <a:solidFill>
                    <a:srgbClr val="0F7D8C"/>
                  </a:solidFill>
                  <a:latin typeface="Cambria Math"/>
                </a:rPr>
                <a:t>−1</a:t>
              </a:r>
            </a:p>
          </p:txBody>
        </p:sp>
      </p:grpSp>
      <p:grpSp>
        <p:nvGrpSpPr>
          <p:cNvPr id="20" name="Click 3 — e2 second special edge">
            <a:extLst>
              <a:ext uri="{FF2B5EF4-FFF2-40B4-BE49-F238E27FC236}">
                <a16:creationId xmlns:a16="http://schemas.microsoft.com/office/drawing/2014/main" id="{9DF5FA9F-5C68-57BE-5476-D1FCC59EEF9F}"/>
              </a:ext>
            </a:extLst>
          </p:cNvPr>
          <p:cNvGrpSpPr/>
          <p:nvPr/>
        </p:nvGrpSpPr>
        <p:grpSpPr>
          <a:xfrm>
            <a:off x="6865895" y="3459542"/>
            <a:ext cx="1693797" cy="489553"/>
            <a:chOff x="6865895" y="2833376"/>
            <a:chExt cx="1693797" cy="489553"/>
          </a:xfrm>
        </p:grpSpPr>
        <p:cxnSp>
          <p:nvCxnSpPr>
            <p:cNvPr id="21" name="e2 red segment">
              <a:extLst>
                <a:ext uri="{FF2B5EF4-FFF2-40B4-BE49-F238E27FC236}">
                  <a16:creationId xmlns:a16="http://schemas.microsoft.com/office/drawing/2014/main" id="{F07C5635-6796-7C14-A7E5-450C4913FE82}"/>
                </a:ext>
              </a:extLst>
            </p:cNvPr>
            <p:cNvCxnSpPr/>
            <p:nvPr/>
          </p:nvCxnSpPr>
          <p:spPr>
            <a:xfrm>
              <a:off x="7107722" y="3160532"/>
              <a:ext cx="567294" cy="162397"/>
            </a:xfrm>
            <a:prstGeom prst="line">
              <a:avLst/>
            </a:prstGeom>
            <a:ln w="53340">
              <a:solidFill>
                <a:srgbClr val="D93B47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6">
                  <a:extLst>
                    <a:ext uri="{FF2B5EF4-FFF2-40B4-BE49-F238E27FC236}">
                      <a16:creationId xmlns:a16="http://schemas.microsoft.com/office/drawing/2014/main" id="{EEF2E15E-C475-9665-CFD5-499FC51FCED9}"/>
                    </a:ext>
                  </a:extLst>
                </p:cNvPr>
                <p:cNvSpPr txBox="1"/>
                <p:nvPr/>
              </p:nvSpPr>
              <p:spPr>
                <a:xfrm>
                  <a:off x="6865895" y="2833376"/>
                  <a:ext cx="1693797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anchor="ctr">
                  <a:spAutoFit/>
                </a:bodyPr>
                <a:lstStyle/>
                <a:p>
                  <a:pPr algn="l"/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1400" b="1" i="1" smtClean="0">
                              <a:solidFill>
                                <a:srgbClr val="D93B4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400" b="1" i="1" smtClean="0">
                              <a:solidFill>
                                <a:srgbClr val="D93B47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b>
                          <m:r>
                            <a:rPr lang="en-US" altLang="zh-CN" sz="1400" b="1" i="1" smtClean="0">
                              <a:solidFill>
                                <a:srgbClr val="D93B47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a14:m>
                  <a:r>
                    <a:rPr lang="en-US" sz="1400" b="1" i="0" dirty="0">
                      <a:solidFill>
                        <a:srgbClr val="D93B47"/>
                      </a:solidFill>
                      <a:latin typeface="Segoe UI"/>
                    </a:rPr>
                    <a:t>: 2nd special edge</a:t>
                  </a:r>
                  <a:endParaRPr sz="1400" b="1" i="0" dirty="0">
                    <a:solidFill>
                      <a:srgbClr val="D93B47"/>
                    </a:solidFill>
                    <a:latin typeface="Segoe UI"/>
                  </a:endParaRPr>
                </a:p>
              </p:txBody>
            </p:sp>
          </mc:Choice>
          <mc:Fallback xmlns="">
            <p:sp>
              <p:nvSpPr>
                <p:cNvPr id="22" name="TextBox 26">
                  <a:extLst>
                    <a:ext uri="{FF2B5EF4-FFF2-40B4-BE49-F238E27FC236}">
                      <a16:creationId xmlns:a16="http://schemas.microsoft.com/office/drawing/2014/main" id="{EEF2E15E-C475-9665-CFD5-499FC51FCED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65895" y="2833376"/>
                  <a:ext cx="1693797" cy="215444"/>
                </a:xfrm>
                <a:prstGeom prst="rect">
                  <a:avLst/>
                </a:prstGeom>
                <a:blipFill>
                  <a:blip r:embed="rId7"/>
                  <a:stretch>
                    <a:fillRect l="-2518" t="-31429" r="-5396" b="-48571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" name="Click 4 — second unwinding">
            <a:extLst>
              <a:ext uri="{FF2B5EF4-FFF2-40B4-BE49-F238E27FC236}">
                <a16:creationId xmlns:a16="http://schemas.microsoft.com/office/drawing/2014/main" id="{0B7A0637-3108-BA2B-501C-F0E038737C2B}"/>
              </a:ext>
            </a:extLst>
          </p:cNvPr>
          <p:cNvGrpSpPr/>
          <p:nvPr/>
        </p:nvGrpSpPr>
        <p:grpSpPr>
          <a:xfrm>
            <a:off x="7107722" y="3786698"/>
            <a:ext cx="1960504" cy="2314658"/>
            <a:chOff x="7107722" y="3160532"/>
            <a:chExt cx="1960504" cy="2314658"/>
          </a:xfrm>
        </p:grpSpPr>
        <p:cxnSp>
          <p:nvCxnSpPr>
            <p:cNvPr id="24" name="second folded path">
              <a:extLst>
                <a:ext uri="{FF2B5EF4-FFF2-40B4-BE49-F238E27FC236}">
                  <a16:creationId xmlns:a16="http://schemas.microsoft.com/office/drawing/2014/main" id="{F5A39627-5F34-75E1-EB51-91D9CE6B9783}"/>
                </a:ext>
              </a:extLst>
            </p:cNvPr>
            <p:cNvCxnSpPr/>
            <p:nvPr/>
          </p:nvCxnSpPr>
          <p:spPr>
            <a:xfrm>
              <a:off x="7107722" y="3160532"/>
              <a:ext cx="1259038" cy="1923532"/>
            </a:xfrm>
            <a:prstGeom prst="line">
              <a:avLst/>
            </a:prstGeom>
            <a:ln w="31750">
              <a:solidFill>
                <a:srgbClr val="1E375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y2 endpoint">
              <a:extLst>
                <a:ext uri="{FF2B5EF4-FFF2-40B4-BE49-F238E27FC236}">
                  <a16:creationId xmlns:a16="http://schemas.microsoft.com/office/drawing/2014/main" id="{357541DB-685C-8DF9-2835-6BE7DF523778}"/>
                </a:ext>
              </a:extLst>
            </p:cNvPr>
            <p:cNvSpPr/>
            <p:nvPr/>
          </p:nvSpPr>
          <p:spPr>
            <a:xfrm>
              <a:off x="8289036" y="5006340"/>
              <a:ext cx="155448" cy="155448"/>
            </a:xfrm>
            <a:prstGeom prst="ellipse">
              <a:avLst/>
            </a:prstGeom>
            <a:solidFill>
              <a:srgbClr val="1E375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30">
                  <a:extLst>
                    <a:ext uri="{FF2B5EF4-FFF2-40B4-BE49-F238E27FC236}">
                      <a16:creationId xmlns:a16="http://schemas.microsoft.com/office/drawing/2014/main" id="{3B8FDC0A-6B93-A04D-4C8E-6458A4AFB17D}"/>
                    </a:ext>
                  </a:extLst>
                </p:cNvPr>
                <p:cNvSpPr txBox="1"/>
                <p:nvPr/>
              </p:nvSpPr>
              <p:spPr>
                <a:xfrm>
                  <a:off x="7810233" y="5186713"/>
                  <a:ext cx="1250214" cy="2884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anchor="ctr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sz="1800" b="0" i="1" smtClean="0">
                                <a:solidFill>
                                  <a:srgbClr val="1E375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800" b="0" i="1" smtClean="0">
                                <a:solidFill>
                                  <a:srgbClr val="1E375F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CN" sz="1800" b="0" i="1" smtClean="0">
                                <a:solidFill>
                                  <a:srgbClr val="1E375F"/>
                                </a:solidFill>
                                <a:latin typeface="Cambria Math" panose="02040503050406030204" pitchFamily="18" charset="0"/>
                              </a:rPr>
                              <m:t>(2)</m:t>
                            </m:r>
                          </m:sup>
                        </m:sSup>
                        <m:r>
                          <a:rPr lang="en-US" altLang="zh-CN" sz="1800" b="0" i="1" smtClean="0">
                            <a:solidFill>
                              <a:srgbClr val="1E375F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altLang="zh-CN" sz="1800" b="0" i="1" smtClean="0">
                                <a:solidFill>
                                  <a:srgbClr val="1E375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800" b="0" i="1" smtClean="0">
                                <a:solidFill>
                                  <a:srgbClr val="1E375F"/>
                                </a:solidFill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en-US" altLang="zh-CN" sz="1800" b="0" i="1" smtClean="0">
                                <a:solidFill>
                                  <a:srgbClr val="1E375F"/>
                                </a:solidFill>
                                <a:latin typeface="Cambria Math" panose="02040503050406030204" pitchFamily="18" charset="0"/>
                              </a:rPr>
                              <m:t>−2</m:t>
                            </m:r>
                          </m:sup>
                        </m:sSup>
                        <m:r>
                          <a:rPr lang="en-US" altLang="zh-CN" sz="1800" b="0" i="1" smtClean="0">
                            <a:solidFill>
                              <a:srgbClr val="1E375F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sz="1800" dirty="0">
                    <a:solidFill>
                      <a:srgbClr val="1E375F"/>
                    </a:solidFill>
                    <a:latin typeface="Cambria Math"/>
                  </a:endParaRPr>
                </a:p>
              </p:txBody>
            </p:sp>
          </mc:Choice>
          <mc:Fallback xmlns="">
            <p:sp>
              <p:nvSpPr>
                <p:cNvPr id="26" name="TextBox 30">
                  <a:extLst>
                    <a:ext uri="{FF2B5EF4-FFF2-40B4-BE49-F238E27FC236}">
                      <a16:creationId xmlns:a16="http://schemas.microsoft.com/office/drawing/2014/main" id="{3B8FDC0A-6B93-A04D-4C8E-6458A4AFB1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10233" y="5186713"/>
                  <a:ext cx="1250214" cy="288477"/>
                </a:xfrm>
                <a:prstGeom prst="rect">
                  <a:avLst/>
                </a:prstGeom>
                <a:blipFill>
                  <a:blip r:embed="rId8"/>
                  <a:stretch>
                    <a:fillRect l="-6341" t="-6383" r="-2439" b="-2766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fold2 arc">
              <a:extLst>
                <a:ext uri="{FF2B5EF4-FFF2-40B4-BE49-F238E27FC236}">
                  <a16:creationId xmlns:a16="http://schemas.microsoft.com/office/drawing/2014/main" id="{BD98A9AB-B4D7-3EF5-D3DC-BC4E6561D227}"/>
                </a:ext>
              </a:extLst>
            </p:cNvPr>
            <p:cNvSpPr/>
            <p:nvPr/>
          </p:nvSpPr>
          <p:spPr>
            <a:xfrm rot="4978353">
              <a:off x="8354994" y="3858768"/>
              <a:ext cx="749808" cy="676656"/>
            </a:xfrm>
            <a:prstGeom prst="arc">
              <a:avLst/>
            </a:prstGeom>
            <a:noFill/>
            <a:ln w="22860">
              <a:solidFill>
                <a:srgbClr val="0F7D8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8" name="fold2 arrowhead">
              <a:extLst>
                <a:ext uri="{FF2B5EF4-FFF2-40B4-BE49-F238E27FC236}">
                  <a16:creationId xmlns:a16="http://schemas.microsoft.com/office/drawing/2014/main" id="{C1FC097E-B710-9166-009D-A8A53BDFC379}"/>
                </a:ext>
              </a:extLst>
            </p:cNvPr>
            <p:cNvSpPr/>
            <p:nvPr/>
          </p:nvSpPr>
          <p:spPr>
            <a:xfrm rot="15928342">
              <a:off x="8629076" y="4498625"/>
              <a:ext cx="146304" cy="146304"/>
            </a:xfrm>
            <a:prstGeom prst="triangle">
              <a:avLst/>
            </a:prstGeom>
            <a:solidFill>
              <a:srgbClr val="0F7D8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33">
                  <a:extLst>
                    <a:ext uri="{FF2B5EF4-FFF2-40B4-BE49-F238E27FC236}">
                      <a16:creationId xmlns:a16="http://schemas.microsoft.com/office/drawing/2014/main" id="{6EE957E3-2B59-A46F-6EC0-CF49A338F595}"/>
                    </a:ext>
                  </a:extLst>
                </p:cNvPr>
                <p:cNvSpPr txBox="1"/>
                <p:nvPr/>
              </p:nvSpPr>
              <p:spPr>
                <a:xfrm>
                  <a:off x="8690440" y="4089064"/>
                  <a:ext cx="130613" cy="2255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altLang="zh-CN" sz="1500" dirty="0">
                            <a:solidFill>
                              <a:srgbClr val="0F7D8C"/>
                            </a:solidFill>
                            <a:latin typeface="Cambria Math"/>
                          </a:rPr>
                          <m:t>g</m:t>
                        </m:r>
                        <m:r>
                          <m:rPr>
                            <m:nor/>
                          </m:rPr>
                          <a:rPr lang="en-US" altLang="zh-CN" sz="1080" baseline="30000" dirty="0">
                            <a:solidFill>
                              <a:srgbClr val="0F7D8C"/>
                            </a:solidFill>
                            <a:latin typeface="Cambria Math"/>
                          </a:rPr>
                          <m:t>−1</m:t>
                        </m:r>
                      </m:oMath>
                    </m:oMathPara>
                  </a14:m>
                  <a:endParaRPr lang="en-US" altLang="zh-CN" sz="1080" baseline="30000" dirty="0">
                    <a:solidFill>
                      <a:srgbClr val="0F7D8C"/>
                    </a:solidFill>
                    <a:latin typeface="Cambria Math"/>
                  </a:endParaRPr>
                </a:p>
              </p:txBody>
            </p:sp>
          </mc:Choice>
          <mc:Fallback xmlns="">
            <p:sp>
              <p:nvSpPr>
                <p:cNvPr id="29" name="TextBox 33">
                  <a:extLst>
                    <a:ext uri="{FF2B5EF4-FFF2-40B4-BE49-F238E27FC236}">
                      <a16:creationId xmlns:a16="http://schemas.microsoft.com/office/drawing/2014/main" id="{6EE957E3-2B59-A46F-6EC0-CF49A338F5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90440" y="4089064"/>
                  <a:ext cx="130613" cy="225511"/>
                </a:xfrm>
                <a:prstGeom prst="rect">
                  <a:avLst/>
                </a:prstGeom>
                <a:blipFill>
                  <a:blip r:embed="rId9"/>
                  <a:stretch>
                    <a:fillRect l="-57143" r="-85714" b="-32432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Click 5 — continuation ellipsis">
            <a:extLst>
              <a:ext uri="{FF2B5EF4-FFF2-40B4-BE49-F238E27FC236}">
                <a16:creationId xmlns:a16="http://schemas.microsoft.com/office/drawing/2014/main" id="{39CDA80D-D553-9F2E-7C38-BB6AF7115417}"/>
              </a:ext>
            </a:extLst>
          </p:cNvPr>
          <p:cNvGrpSpPr/>
          <p:nvPr/>
        </p:nvGrpSpPr>
        <p:grpSpPr>
          <a:xfrm>
            <a:off x="7315072" y="5138730"/>
            <a:ext cx="457200" cy="512064"/>
            <a:chOff x="7315072" y="4512564"/>
            <a:chExt cx="457200" cy="512064"/>
          </a:xfrm>
        </p:grpSpPr>
        <p:sp>
          <p:nvSpPr>
            <p:cNvPr id="31" name="TextBox 35">
              <a:extLst>
                <a:ext uri="{FF2B5EF4-FFF2-40B4-BE49-F238E27FC236}">
                  <a16:creationId xmlns:a16="http://schemas.microsoft.com/office/drawing/2014/main" id="{072379E3-2E10-2500-28F2-A1B0B00A9F6E}"/>
                </a:ext>
              </a:extLst>
            </p:cNvPr>
            <p:cNvSpPr txBox="1"/>
            <p:nvPr/>
          </p:nvSpPr>
          <p:spPr>
            <a:xfrm>
              <a:off x="7315072" y="4512564"/>
              <a:ext cx="457200" cy="512064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sz="2900" b="0" i="0" dirty="0">
                  <a:solidFill>
                    <a:srgbClr val="66777C"/>
                  </a:solidFill>
                  <a:latin typeface="Segoe UI"/>
                </a:rPr>
                <a:t>⋮</a:t>
              </a:r>
            </a:p>
          </p:txBody>
        </p:sp>
      </p:grpSp>
      <p:grpSp>
        <p:nvGrpSpPr>
          <p:cNvPr id="32" name="Click 6 — final endpoint y(a)">
            <a:extLst>
              <a:ext uri="{FF2B5EF4-FFF2-40B4-BE49-F238E27FC236}">
                <a16:creationId xmlns:a16="http://schemas.microsoft.com/office/drawing/2014/main" id="{2D38D97F-2EE6-7AAD-2BCE-9AFB390B10F2}"/>
              </a:ext>
            </a:extLst>
          </p:cNvPr>
          <p:cNvGrpSpPr/>
          <p:nvPr/>
        </p:nvGrpSpPr>
        <p:grpSpPr>
          <a:xfrm>
            <a:off x="6678046" y="5957118"/>
            <a:ext cx="1274451" cy="766030"/>
            <a:chOff x="7263191" y="5696712"/>
            <a:chExt cx="1274451" cy="766030"/>
          </a:xfrm>
        </p:grpSpPr>
        <p:cxnSp>
          <p:nvCxnSpPr>
            <p:cNvPr id="33" name="final continuation">
              <a:extLst>
                <a:ext uri="{FF2B5EF4-FFF2-40B4-BE49-F238E27FC236}">
                  <a16:creationId xmlns:a16="http://schemas.microsoft.com/office/drawing/2014/main" id="{D7059F9E-B781-CD7E-52F5-7275CF25562B}"/>
                </a:ext>
              </a:extLst>
            </p:cNvPr>
            <p:cNvCxnSpPr/>
            <p:nvPr/>
          </p:nvCxnSpPr>
          <p:spPr>
            <a:xfrm flipH="1">
              <a:off x="7790688" y="5696712"/>
              <a:ext cx="365760" cy="365760"/>
            </a:xfrm>
            <a:prstGeom prst="line">
              <a:avLst/>
            </a:prstGeom>
            <a:ln w="31750">
              <a:solidFill>
                <a:srgbClr val="1E375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ya endpoint">
              <a:extLst>
                <a:ext uri="{FF2B5EF4-FFF2-40B4-BE49-F238E27FC236}">
                  <a16:creationId xmlns:a16="http://schemas.microsoft.com/office/drawing/2014/main" id="{4C17005B-3B95-911D-39F5-080C3F9D7C6D}"/>
                </a:ext>
              </a:extLst>
            </p:cNvPr>
            <p:cNvSpPr/>
            <p:nvPr/>
          </p:nvSpPr>
          <p:spPr>
            <a:xfrm>
              <a:off x="7708392" y="5980176"/>
              <a:ext cx="164592" cy="164592"/>
            </a:xfrm>
            <a:prstGeom prst="ellipse">
              <a:avLst/>
            </a:prstGeom>
            <a:solidFill>
              <a:srgbClr val="D93B47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9">
                  <a:extLst>
                    <a:ext uri="{FF2B5EF4-FFF2-40B4-BE49-F238E27FC236}">
                      <a16:creationId xmlns:a16="http://schemas.microsoft.com/office/drawing/2014/main" id="{4D96E224-C33E-1CB0-369B-3BA77C979D01}"/>
                    </a:ext>
                  </a:extLst>
                </p:cNvPr>
                <p:cNvSpPr txBox="1"/>
                <p:nvPr/>
              </p:nvSpPr>
              <p:spPr>
                <a:xfrm>
                  <a:off x="7263191" y="6174265"/>
                  <a:ext cx="1274451" cy="2884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anchor="ctr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sz="1800" b="0" i="1" smtClean="0">
                                <a:solidFill>
                                  <a:srgbClr val="D93B4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800" b="0" i="1" smtClean="0">
                                <a:solidFill>
                                  <a:srgbClr val="D93B47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CN" sz="1800" b="0" i="1" smtClean="0">
                                <a:solidFill>
                                  <a:srgbClr val="D93B47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sz="1800" b="0" i="1" smtClean="0">
                                <a:solidFill>
                                  <a:srgbClr val="D93B47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altLang="zh-CN" sz="1800" b="0" i="1" smtClean="0">
                                <a:solidFill>
                                  <a:srgbClr val="D93B47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r>
                          <a:rPr lang="en-US" altLang="zh-CN" sz="1800" b="0" i="1" smtClean="0">
                            <a:solidFill>
                              <a:srgbClr val="D93B47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altLang="zh-CN" sz="1800" b="0" i="1" smtClean="0">
                                <a:solidFill>
                                  <a:srgbClr val="D93B4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800" b="0" i="1" smtClean="0">
                                <a:solidFill>
                                  <a:srgbClr val="D93B47"/>
                                </a:solidFill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en-US" altLang="zh-CN" sz="1800" b="0" i="1" smtClean="0">
                                <a:solidFill>
                                  <a:srgbClr val="D93B47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sz="1800" b="0" i="1" smtClean="0">
                                <a:solidFill>
                                  <a:srgbClr val="D93B47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p>
                        </m:sSup>
                        <m:r>
                          <a:rPr lang="en-US" altLang="zh-CN" sz="1800" b="0" i="1" smtClean="0">
                            <a:solidFill>
                              <a:srgbClr val="D93B47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sz="1800" dirty="0">
                    <a:solidFill>
                      <a:srgbClr val="D93B47"/>
                    </a:solidFill>
                    <a:latin typeface="Cambria Math"/>
                  </a:endParaRPr>
                </a:p>
              </p:txBody>
            </p:sp>
          </mc:Choice>
          <mc:Fallback xmlns="">
            <p:sp>
              <p:nvSpPr>
                <p:cNvPr id="35" name="TextBox 39">
                  <a:extLst>
                    <a:ext uri="{FF2B5EF4-FFF2-40B4-BE49-F238E27FC236}">
                      <a16:creationId xmlns:a16="http://schemas.microsoft.com/office/drawing/2014/main" id="{4D96E224-C33E-1CB0-369B-3BA77C979D0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63191" y="6174265"/>
                  <a:ext cx="1274451" cy="288477"/>
                </a:xfrm>
                <a:prstGeom prst="rect">
                  <a:avLst/>
                </a:prstGeom>
                <a:blipFill>
                  <a:blip r:embed="rId10"/>
                  <a:stretch>
                    <a:fillRect l="-6190" t="-6383" r="-1905" b="-2766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146622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19" presetID="1" presetClass="entr" presetSubtype="0" fill="hold" nodeType="clickEffect">
                                    <p:stCondLst>
                                      <p:cond delay="0"/>
                                    </p:stCondLst>
                                    <p:childTnLst>
                                      <p:set>
                                        <p:cBhvr>
                                          <p:cTn id="20" dur="1" fill="hold">
                                            <p:stCondLst>
                                              <p:cond delay="0"/>
                                            </p:stCondLst>
                                          </p:cTn>
                                          <p:tgtEl>
                                            <p:spTgt spid="10"/>
                                          </p:tgtEl>
                                          <p:attrNameLst>
                                            <p:attrName>style.visibility</p:attrName>
                                          </p:attrNameLst>
                                        </p:cBhvr>
                                        <p:to>
                                          <p:strVal val="visible"/>
                                        </p:to>
                                      </p:set>
                                    </p:childTnLst>
                                  </p:cTn>
                                  <p:tgtEl>
                                    <p:spTgt spid="10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23" presetID="1" presetClass="entr" presetSubtype="0" fill="hold" nodeType="clickEffect">
                                    <p:stCondLst>
                                      <p:cond delay="0"/>
                                    </p:stCondLst>
                                    <p:childTnLst>
                                      <p:set>
                                        <p:cBhvr>
                                          <p:cTn id="24" dur="1" fill="hold">
                                            <p:stCondLst>
                                              <p:cond delay="0"/>
                                            </p:stCondLst>
                                          </p:cTn>
                                          <p:tgtEl>
                                            <p:spTgt spid="13"/>
                                          </p:tgtEl>
                                          <p:attrNameLst>
                                            <p:attrName>style.visibility</p:attrName>
                                          </p:attrNameLst>
                                        </p:cBhvr>
                                        <p:to>
                                          <p:strVal val="visible"/>
                                        </p:to>
                                      </p:set>
                                    </p:childTnLst>
                                  </p:cTn>
                                  <p:tgtEl>
                                    <p:spTgt spid="13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27" presetID="1" presetClass="entr" presetSubtype="0" fill="hold" nodeType="clickEffect">
                                    <p:stCondLst>
                                      <p:cond delay="0"/>
                                    </p:stCondLst>
                                    <p:childTnLst>
                                      <p:set>
                                        <p:cBhvr>
                                          <p:cTn id="28" dur="1" fill="hold">
                                            <p:stCondLst>
                                              <p:cond delay="0"/>
                                            </p:stCondLst>
                                          </p:cTn>
                                          <p:tgtEl>
                                            <p:spTgt spid="20"/>
                                          </p:tgtEl>
                                          <p:attrNameLst>
                                            <p:attrName>style.visibility</p:attrName>
                                          </p:attrNameLst>
                                        </p:cBhvr>
                                        <p:to>
                                          <p:strVal val="visible"/>
                                        </p:to>
                                      </p:set>
                                    </p:childTnLst>
                                  </p:cTn>
                                  <p:tgtEl>
                                    <p:spTgt spid="20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31" presetID="1" presetClass="entr" presetSubtype="0" fill="hold" nodeType="clickEffect">
                                    <p:stCondLst>
                                      <p:cond delay="0"/>
                                    </p:stCondLst>
                                    <p:childTnLst>
                                      <p:set>
                                        <p:cBhvr>
                                          <p:cTn id="32" dur="1" fill="hold">
                                            <p:stCondLst>
                                              <p:cond delay="0"/>
                                            </p:stCondLst>
                                          </p:cTn>
                                          <p:tgtEl>
                                            <p:spTgt spid="23"/>
                                          </p:tgtEl>
                                          <p:attrNameLst>
                                            <p:attrName>style.visibility</p:attrName>
                                          </p:attrNameLst>
                                        </p:cBhvr>
                                        <p:to>
                                          <p:strVal val="visible"/>
                                        </p:to>
                                      </p:set>
                                    </p:childTnLst>
                                  </p:cTn>
                                  <p:tgtEl>
                                    <p:spTgt spid="23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35" presetID="1" presetClass="entr" presetSubtype="0" fill="hold" nodeType="clickEffect">
                                    <p:stCondLst>
                                      <p:cond delay="0"/>
                                    </p:stCondLst>
                                    <p:childTnLst>
                                      <p:set>
                                        <p:cBhvr>
                                          <p:cTn id="36" dur="1" fill="hold">
                                            <p:stCondLst>
                                              <p:cond delay="0"/>
                                            </p:stCondLst>
                                          </p:cTn>
                                          <p:tgtEl>
                                            <p:spTgt spid="30"/>
                                          </p:tgtEl>
                                          <p:attrNameLst>
                                            <p:attrName>style.visibility</p:attrName>
                                          </p:attrNameLst>
                                        </p:cBhvr>
                                        <p:to>
                                          <p:strVal val="visible"/>
                                        </p:to>
                                      </p:set>
                                    </p:childTnLst>
                                  </p:cTn>
                                  <p:tgtEl>
                                    <p:spTgt spid="30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set>
                                <p:cBhvr>
                                  <p:cTn id="39" presetID="1" presetClass="entr" presetSubtype="0" fill="hold" nodeType="clickEffect">
                                    <p:stCondLst>
                                      <p:cond delay="0"/>
                                    </p:stCondLst>
                                    <p:childTnLst>
                                      <p:set>
                                        <p:cBhvr>
                                          <p:cTn id="40" dur="1" fill="hold">
                                            <p:stCondLst>
                                              <p:cond delay="0"/>
                                            </p:stCondLst>
                                          </p:cTn>
                                          <p:tgtEl>
                                            <p:spTgt spid="32"/>
                                          </p:tgtEl>
                                          <p:attrNameLst>
                                            <p:attrName>style.visibility</p:attrName>
                                          </p:attrNameLst>
                                        </p:cBhvr>
                                        <p:to>
                                          <p:strVal val="visible"/>
                                        </p:to>
                                      </p:set>
                                    </p:childTnLst>
                                  </p:cTn>
                                  <p:tgtEl>
                                    <p:spTgt spid="3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visible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7E0CB-5D7C-81C6-4BFF-85C73AE22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25A4952-7DDE-F165-AF46-9BE56CB8C98F}"/>
                  </a:ext>
                </a:extLst>
              </p:cNvPr>
              <p:cNvSpPr txBox="1"/>
              <p:nvPr/>
            </p:nvSpPr>
            <p:spPr>
              <a:xfrm>
                <a:off x="540407" y="404984"/>
                <a:ext cx="806996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3200" b="1" spc="300" dirty="0">
                    <a:latin typeface="Calibri (Body)"/>
                    <a:cs typeface="Times New Roman" panose="02020603050405020304" pitchFamily="18" charset="0"/>
                  </a:rPr>
                  <a:t>Different Phase </a:t>
                </a:r>
                <a14:m>
                  <m:oMath xmlns:m="http://schemas.openxmlformats.org/officeDocument/2006/math">
                    <m:r>
                      <a:rPr lang="en-US" altLang="zh-CN" sz="3200" b="1" i="1" spc="3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⇒</m:t>
                    </m:r>
                  </m:oMath>
                </a14:m>
                <a:r>
                  <a:rPr lang="en-US" altLang="zh-CN" sz="3200" b="1" spc="300" dirty="0">
                    <a:latin typeface="Calibri (Body)"/>
                    <a:cs typeface="Times New Roman" panose="02020603050405020304" pitchFamily="18" charset="0"/>
                  </a:rPr>
                  <a:t> Large Tree Distance</a:t>
                </a:r>
                <a:endParaRPr lang="en-US" altLang="zh-CN" sz="3200" b="1" spc="300" dirty="0">
                  <a:solidFill>
                    <a:srgbClr val="7030A0"/>
                  </a:solidFill>
                  <a:latin typeface="Calibri (Body)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25A4952-7DDE-F165-AF46-9BE56CB8C9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404984"/>
                <a:ext cx="8069966" cy="584775"/>
              </a:xfrm>
              <a:prstGeom prst="rect">
                <a:avLst/>
              </a:prstGeom>
              <a:blipFill>
                <a:blip r:embed="rId2"/>
                <a:stretch>
                  <a:fillRect l="-1965" t="-12500" r="-831" b="-343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/>
              <p:nvPr/>
            </p:nvSpPr>
            <p:spPr>
              <a:xfrm>
                <a:off x="540407" y="1440873"/>
                <a:ext cx="10988983" cy="52190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Let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ℓ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ℓ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≠0</m:t>
                    </m:r>
                  </m:oMath>
                </a14:m>
                <a:r>
                  <a:rPr lang="en-US" altLang="zh-CN" sz="2400" dirty="0"/>
                  <a:t>. By </a:t>
                </a:r>
                <a:r>
                  <a:rPr lang="en-US" altLang="zh-CN" sz="2400" b="1" dirty="0">
                    <a:solidFill>
                      <a:srgbClr val="FF0000"/>
                    </a:solidFill>
                  </a:rPr>
                  <a:t>unwinding</a:t>
                </a:r>
                <a:r>
                  <a:rPr lang="en-US" altLang="zh-CN" sz="2400" dirty="0"/>
                  <a:t>,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altLang="zh-CN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d>
                        <m:dPr>
                          <m:ctrlP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p>
                              <m: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CN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p>
                          </m:sSup>
                          <m:r>
                            <a:rPr lang="en-US" altLang="zh-CN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sz="2400" dirty="0"/>
              </a:p>
              <a:p>
                <a:endParaRPr lang="en-US" altLang="zh-CN" sz="2400" b="1" dirty="0"/>
              </a:p>
              <a:p>
                <a:r>
                  <a:rPr lang="en-US" altLang="zh-CN" sz="2400" b="1" dirty="0"/>
                  <a:t>Case1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Assume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d>
                      <m:d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lang="en-US" altLang="zh-CN" sz="2400" dirty="0"/>
                  <a:t>. Since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CN" sz="2400" i="1" dirty="0" err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i="1" dirty="0" err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altLang="zh-CN" sz="2400" dirty="0"/>
                  <a:t> lie in one simplex, </a:t>
                </a:r>
                <a14:m>
                  <m:oMath xmlns:m="http://schemas.openxmlformats.org/officeDocument/2006/math">
                    <m:r>
                      <a:rPr lang="el-GR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r>
                      <a:rPr lang="el-GR" altLang="zh-CN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CN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altLang="zh-CN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)≤</m:t>
                    </m:r>
                    <m:sSub>
                      <m:sSubPr>
                        <m:ctrlPr>
                          <a:rPr lang="en-US" altLang="zh-CN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altLang="zh-CN" sz="2400" i="0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</m:sub>
                    </m:sSub>
                  </m:oMath>
                </a14:m>
                <a:r>
                  <a:rPr lang="el-GR" altLang="zh-CN" sz="2400" dirty="0"/>
                  <a:t>.</a:t>
                </a:r>
                <a:r>
                  <a:rPr lang="en-US" altLang="zh-CN" sz="2400" dirty="0"/>
                  <a:t> Hence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altLang="zh-CN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n-US" altLang="zh-CN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)≥</m:t>
                      </m:r>
                      <m:r>
                        <a:rPr lang="el-GR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d>
                        <m:dPr>
                          <m:ctrlPr>
                            <a:rPr lang="el-GR" altLang="zh-CN" sz="24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altLang="zh-CN" sz="24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zh-CN" sz="2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p>
                              <m:r>
                                <a:rPr lang="en-US" altLang="zh-CN" sz="2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CN" sz="2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p>
                          </m:sSup>
                          <m:r>
                            <a:rPr lang="en-US" altLang="zh-CN" sz="24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l-GR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l-GR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)≥2</m:t>
                      </m:r>
                      <m:r>
                        <a:rPr lang="el-GR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l-GR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)/</m:t>
                      </m:r>
                      <m:r>
                        <a:rPr lang="en-US" altLang="zh-CN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CN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altLang="zh-CN" sz="2400" i="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Γ</m:t>
                          </m:r>
                        </m:sub>
                      </m:sSub>
                      <m:r>
                        <a:rPr lang="el-GR" altLang="zh-CN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≥ </m:t>
                      </m:r>
                      <m:r>
                        <a:rPr lang="en-US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altLang="zh-CN" sz="24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altLang="zh-CN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altLang="zh-CN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CN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altLang="zh-CN" sz="2400" i="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Γ</m:t>
                          </m:r>
                        </m:sub>
                      </m:sSub>
                      <m:r>
                        <a:rPr lang="el-GR" altLang="zh-CN" sz="2400" i="1" dirty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sz="2400" dirty="0"/>
              </a:p>
              <a:p>
                <a:r>
                  <a:rPr lang="en-US" altLang="zh-CN" sz="2400" b="1" dirty="0"/>
                  <a:t>Case2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Suppose </a:t>
                </a:r>
                <a14:m>
                  <m:oMath xmlns:m="http://schemas.openxmlformats.org/officeDocument/2006/math">
                    <m:r>
                      <a:rPr lang="el-GR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r>
                      <a:rPr lang="el-GR" altLang="zh-CN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CN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),</m:t>
                    </m:r>
                    <m:r>
                      <a:rPr lang="el-GR" altLang="zh-CN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r>
                      <a:rPr lang="el-GR" altLang="zh-CN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altLang="zh-CN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)&lt;</m:t>
                    </m:r>
                    <m:r>
                      <a:rPr lang="en-US" altLang="zh-CN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zh-CN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lang="en-US" altLang="zh-CN" sz="2400" dirty="0"/>
                  <a:t>. Non zero winding forces the path to touch the boundary, so it must go out and return: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altLang="zh-CN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n-US" altLang="zh-CN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)≥(</m:t>
                      </m:r>
                      <m:r>
                        <a:rPr lang="en-US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l-GR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l-GR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))+(</m:t>
                      </m:r>
                      <m:r>
                        <a:rPr lang="en-US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l-GR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l-GR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altLang="zh-CN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))&gt;</m:t>
                      </m:r>
                      <m:r>
                        <a:rPr lang="en-US" altLang="zh-CN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altLang="zh-CN" sz="2400" i="1" dirty="0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sz="2400" dirty="0"/>
              </a:p>
              <a:p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For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zh-CN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≥2</m:t>
                    </m:r>
                    <m:r>
                      <a:rPr lang="en-US" altLang="zh-CN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sSub>
                      <m:sSubPr>
                        <m:ctrlPr>
                          <a:rPr lang="en-US" altLang="zh-CN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altLang="zh-CN" sz="2400" i="0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</m:sub>
                    </m:sSub>
                  </m:oMath>
                </a14:m>
                <a:r>
                  <a:rPr lang="el-GR" altLang="zh-CN" sz="2400" dirty="0"/>
                  <a:t>,</a:t>
                </a:r>
                <a:endParaRPr lang="en-US" altLang="zh-CN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altLang="zh-CN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sub>
                      </m:sSub>
                      <m:r>
                        <a:rPr lang="en-US" altLang="zh-CN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altLang="zh-CN" sz="24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  <m:r>
                            <a:rPr lang="en-US" altLang="zh-CN" sz="24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</m:d>
                      <m:r>
                        <a:rPr lang="en-US" altLang="zh-CN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altLang="zh-CN" sz="24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num>
                        <m:den>
                          <m:r>
                            <a:rPr lang="en-US" altLang="zh-CN" sz="24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altLang="zh-CN" sz="24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den>
                      </m:f>
                      <m:r>
                        <a:rPr lang="en-US" altLang="zh-CN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altLang="zh-CN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US" altLang="zh-CN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US" altLang="zh-CN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∈[</m:t>
                      </m:r>
                      <m:r>
                        <a:rPr lang="en-US" altLang="zh-CN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en-US" altLang="zh-CN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  <m:r>
                        <a:rPr lang="en-US" altLang="zh-CN" sz="2400" i="1" dirty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1440873"/>
                <a:ext cx="10988983" cy="5219057"/>
              </a:xfrm>
              <a:prstGeom prst="rect">
                <a:avLst/>
              </a:prstGeom>
              <a:blipFill>
                <a:blip r:embed="rId3"/>
                <a:stretch>
                  <a:fillRect l="-888" t="-933" r="-14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2411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7E0CB-5D7C-81C6-4BFF-85C73AE22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5A4952-7DDE-F165-AF46-9BE56CB8C98F}"/>
              </a:ext>
            </a:extLst>
          </p:cNvPr>
          <p:cNvSpPr txBox="1"/>
          <p:nvPr/>
        </p:nvSpPr>
        <p:spPr>
          <a:xfrm>
            <a:off x="540407" y="404984"/>
            <a:ext cx="59470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spc="300" dirty="0">
                <a:latin typeface="Calibri (Body)"/>
                <a:cs typeface="Times New Roman" panose="02020603050405020304" pitchFamily="18" charset="0"/>
              </a:rPr>
              <a:t>Putting Everything Together</a:t>
            </a:r>
            <a:endParaRPr lang="en-US" altLang="zh-CN" sz="3200" b="1" spc="300" dirty="0">
              <a:solidFill>
                <a:srgbClr val="7030A0"/>
              </a:solidFill>
              <a:latin typeface="Calibri (Body)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/>
              <p:nvPr/>
            </p:nvSpPr>
            <p:spPr>
              <a:xfrm>
                <a:off x="540407" y="1440873"/>
                <a:ext cx="10988983" cy="47198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The </a:t>
                </a:r>
                <a:r>
                  <a:rPr lang="en-US" altLang="zh-CN" sz="2400" b="1" dirty="0"/>
                  <a:t>Balanced Simplex Lemma </a:t>
                </a:r>
                <a:r>
                  <a:rPr lang="en-US" altLang="zh-CN" sz="2400" dirty="0"/>
                  <a:t>gives </a:t>
                </a:r>
                <a:r>
                  <a:rPr lang="en-US" altLang="zh-CN" sz="2400" dirty="0" err="1">
                    <a:solidFill>
                      <a:srgbClr val="0070C0"/>
                    </a:solidFill>
                  </a:rPr>
                  <a:t>u,v</a:t>
                </a:r>
                <a:r>
                  <a:rPr lang="en-US" altLang="zh-CN" sz="2400" dirty="0"/>
                  <a:t> in </a:t>
                </a:r>
                <a:r>
                  <a:rPr lang="en-US" altLang="zh-CN" sz="2400" dirty="0">
                    <a:solidFill>
                      <a:srgbClr val="FF0000"/>
                    </a:solidFill>
                  </a:rPr>
                  <a:t>the same simplex </a:t>
                </a:r>
                <a:r>
                  <a:rPr lang="en-US" altLang="zh-CN" sz="2400" dirty="0"/>
                  <a:t>with </a:t>
                </a:r>
                <a:r>
                  <a:rPr lang="en-US" altLang="zh-CN" sz="2400" dirty="0">
                    <a:solidFill>
                      <a:srgbClr val="FF0000"/>
                    </a:solidFill>
                  </a:rPr>
                  <a:t>different labels in every tree</a:t>
                </a:r>
                <a:r>
                  <a:rPr lang="en-US" altLang="zh-CN" sz="2400" dirty="0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Triangulation has </a:t>
                </a:r>
                <a:r>
                  <a:rPr lang="en-US" altLang="zh-CN" sz="2400" b="1" dirty="0"/>
                  <a:t>bounded diameter</a:t>
                </a:r>
                <a:r>
                  <a:rPr lang="en-US" altLang="zh-CN" sz="2400" dirty="0"/>
                  <a:t>, giving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d>
                      <m:d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</m:sub>
                    </m:sSub>
                  </m:oMath>
                </a14:m>
                <a:r>
                  <a:rPr lang="en-US" altLang="zh-CN" sz="2400" dirty="0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For every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altLang="zh-CN" sz="2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sSub>
                          <m:sSubPr>
                            <m:ctrlPr>
                              <a:rPr lang="en-US" altLang="zh-CN" sz="2400" b="0" i="1" dirty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dirty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CN" sz="2400" b="0" i="1" dirty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CN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CN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altLang="zh-CN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altLang="zh-CN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zh-CN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/(2</m:t>
                    </m:r>
                    <m:r>
                      <a:rPr lang="en-US" altLang="zh-CN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CN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400" dirty="0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en-US" altLang="zh-CN" sz="2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altLang="zh-CN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num>
                        <m:den>
                          <m:r>
                            <a:rPr lang="en-US" altLang="zh-CN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altLang="zh-CN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  <m:sSub>
                            <m:sSubPr>
                              <m:ctrlPr>
                                <a:rPr lang="en-US" altLang="zh-CN" sz="2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altLang="zh-CN" sz="2400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𝚪</m:t>
                              </m:r>
                            </m:sub>
                          </m:sSub>
                        </m:den>
                      </m:f>
                      <m:r>
                        <a:rPr lang="en-US" altLang="zh-CN" sz="2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𝛀</m:t>
                          </m:r>
                        </m:e>
                        <m:sub>
                          <m:r>
                            <a:rPr lang="en-US" altLang="zh-CN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en-US" altLang="zh-CN" sz="2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altLang="zh-CN" sz="2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CN" sz="2400" b="1" dirty="0">
                  <a:solidFill>
                    <a:srgbClr val="0070C0"/>
                  </a:solidFill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𝑫</m:t>
                      </m:r>
                      <m:r>
                        <a:rPr lang="en-US" altLang="zh-CN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en-US" altLang="zh-CN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US" altLang="zh-CN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CN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altLang="zh-CN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),  |</m:t>
                      </m:r>
                      <m:r>
                        <a:rPr lang="en-US" altLang="zh-CN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altLang="zh-CN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𝑮</m:t>
                      </m:r>
                      <m:r>
                        <a:rPr lang="en-US" altLang="zh-CN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)|=</m:t>
                      </m:r>
                      <m:sSub>
                        <m:sSubPr>
                          <m:ctrlPr>
                            <a:rPr lang="en-US" altLang="zh-CN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𝚯</m:t>
                          </m:r>
                        </m:e>
                        <m:sub>
                          <m:r>
                            <a:rPr lang="en-US" altLang="zh-CN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d>
                        <m:dPr>
                          <m:ctrlPr>
                            <a:rPr lang="en-US" altLang="zh-CN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CN" sz="24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altLang="zh-CN" sz="24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altLang="zh-CN" sz="2400" b="1" dirty="0">
                  <a:solidFill>
                    <a:srgbClr val="FF0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zh-CN" sz="24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Choose</m:t>
                      </m:r>
                      <m:r>
                        <m:rPr>
                          <m:nor/>
                        </m:rPr>
                        <a:rPr lang="en-US" altLang="zh-CN" sz="24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𝛀</m:t>
                          </m:r>
                        </m:e>
                        <m:sub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p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sup>
                      </m:sSup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  <m:r>
                        <m:rPr>
                          <m:nor/>
                        </m:rPr>
                        <a:rPr lang="en-US" altLang="zh-CN" sz="24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gives</m:t>
                      </m:r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𝛀</m:t>
                          </m:r>
                        </m:e>
                        <m:sub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p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altLang="zh-C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altLang="zh-CN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  <m:d>
                                <m:dPr>
                                  <m:ctrlPr>
                                    <a:rPr lang="en-US" altLang="zh-CN" sz="2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𝒑</m:t>
                                  </m:r>
                                  <m:r>
                                    <a:rPr lang="en-US" altLang="zh-CN" sz="2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CN" sz="2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</m:d>
                        </m:sup>
                      </m:sSup>
                      <m:r>
                        <a:rPr lang="en-US" altLang="zh-C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CN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C00A08-C69B-F695-AAFE-B69C25A277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1440873"/>
                <a:ext cx="10988983" cy="4719818"/>
              </a:xfrm>
              <a:prstGeom prst="rect">
                <a:avLst/>
              </a:prstGeom>
              <a:blipFill>
                <a:blip r:embed="rId2"/>
                <a:stretch>
                  <a:fillRect l="-777" t="-10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3656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4789E-5388-9982-4717-4492748CD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C57105F-DB76-6E64-7256-68B3BAEC0194}"/>
              </a:ext>
            </a:extLst>
          </p:cNvPr>
          <p:cNvSpPr txBox="1"/>
          <p:nvPr/>
        </p:nvSpPr>
        <p:spPr>
          <a:xfrm>
            <a:off x="540407" y="404984"/>
            <a:ext cx="20780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spc="300" dirty="0">
                <a:latin typeface="Calibri (Body)"/>
                <a:cs typeface="Times New Roman" panose="02020603050405020304" pitchFamily="18" charset="0"/>
              </a:rPr>
              <a:t>Summary</a:t>
            </a:r>
            <a:endParaRPr lang="en-US" sz="3200" b="1" spc="300" dirty="0">
              <a:latin typeface="Calibri (Body)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表格 5">
                <a:extLst>
                  <a:ext uri="{FF2B5EF4-FFF2-40B4-BE49-F238E27FC236}">
                    <a16:creationId xmlns:a16="http://schemas.microsoft.com/office/drawing/2014/main" id="{3F5744E2-5804-5B4D-63E3-9976B6E2EDE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47258100"/>
                  </p:ext>
                </p:extLst>
              </p:nvPr>
            </p:nvGraphicFramePr>
            <p:xfrm>
              <a:off x="366091" y="1342774"/>
              <a:ext cx="11459818" cy="4523394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3758648">
                      <a:extLst>
                        <a:ext uri="{9D8B030D-6E8A-4147-A177-3AD203B41FA5}">
                          <a16:colId xmlns:a16="http://schemas.microsoft.com/office/drawing/2014/main" val="4011084844"/>
                        </a:ext>
                      </a:extLst>
                    </a:gridCol>
                    <a:gridCol w="3617844">
                      <a:extLst>
                        <a:ext uri="{9D8B030D-6E8A-4147-A177-3AD203B41FA5}">
                          <a16:colId xmlns:a16="http://schemas.microsoft.com/office/drawing/2014/main" val="567349167"/>
                        </a:ext>
                      </a:extLst>
                    </a:gridCol>
                    <a:gridCol w="4083326">
                      <a:extLst>
                        <a:ext uri="{9D8B030D-6E8A-4147-A177-3AD203B41FA5}">
                          <a16:colId xmlns:a16="http://schemas.microsoft.com/office/drawing/2014/main" val="2055225737"/>
                        </a:ext>
                      </a:extLst>
                    </a:gridCol>
                  </a:tblGrid>
                  <a:tr h="753899"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/>
                            <a:t>Chen</a:t>
                          </a:r>
                          <a:r>
                            <a:rPr lang="en-US" altLang="zh-CN" sz="2400" dirty="0"/>
                            <a:t>–</a:t>
                          </a:r>
                          <a:r>
                            <a:rPr lang="en-US" altLang="zh-CN" sz="2200" dirty="0"/>
                            <a:t>Tan</a:t>
                          </a:r>
                          <a:r>
                            <a:rPr lang="en-US" altLang="zh-CN" sz="2400" dirty="0"/>
                            <a:t>–</a:t>
                          </a:r>
                          <a:r>
                            <a:rPr lang="en-US" altLang="zh-CN" sz="2200" dirty="0"/>
                            <a:t>Xu</a:t>
                          </a:r>
                          <a:endParaRPr lang="zh-CN" alt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2200" dirty="0"/>
                            <a:t>Ours</a:t>
                          </a:r>
                          <a:endParaRPr lang="zh-CN" altLang="en-US" sz="2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69449474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b="1" dirty="0"/>
                            <a:t>Per-Tree Label</a:t>
                          </a:r>
                          <a:endParaRPr lang="zh-CN" altLang="en-US" sz="2200" b="1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2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ℤ</m:t>
                                    </m:r>
                                  </m:e>
                                  <m:sub>
                                    <m: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2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ℤ</m:t>
                                    </m:r>
                                  </m:e>
                                  <m:sub>
                                    <m: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𝑝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2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79917979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b="1" dirty="0"/>
                            <a:t>Desired Partner</a:t>
                          </a:r>
                          <a:endParaRPr lang="zh-CN" altLang="en-US" sz="2200" b="1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dirty="0"/>
                            <a:t>Unique Antipode</a:t>
                          </a:r>
                          <a:endParaRPr lang="zh-CN" alt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dirty="0"/>
                            <a:t>Many Compatible Partners</a:t>
                          </a:r>
                          <a:endParaRPr lang="zh-CN" altLang="en-US" sz="2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18549636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b="1" dirty="0"/>
                            <a:t>Topological Output</a:t>
                          </a:r>
                          <a:endParaRPr lang="en-US" altLang="zh-CN" sz="2200" b="1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dirty="0"/>
                            <a:t>Complementary Pair</a:t>
                          </a:r>
                          <a:endParaRPr lang="zh-CN" alt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dirty="0"/>
                            <a:t>Balanced Simplex</a:t>
                          </a:r>
                          <a:endParaRPr lang="zh-CN" altLang="en-US" sz="2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44693907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b="1" dirty="0"/>
                            <a:t>Extraction</a:t>
                          </a:r>
                          <a:endParaRPr lang="zh-CN" altLang="en-US" sz="2200" b="1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dirty="0"/>
                            <a:t>Direct</a:t>
                          </a:r>
                          <a:endParaRPr lang="zh-CN" altLang="en-US" sz="2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dirty="0"/>
                            <a:t>Sampling + Union Bound</a:t>
                          </a:r>
                          <a:endParaRPr lang="zh-CN" altLang="en-US" sz="2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30033596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b="1" dirty="0"/>
                            <a:t>Dimension</a:t>
                          </a:r>
                          <a:endParaRPr lang="zh-CN" altLang="en-US" sz="22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sz="2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altLang="zh-CN" sz="2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  <m:r>
                                      <a:rPr lang="en-US" altLang="zh-CN" sz="2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sz="22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2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d>
                                  <m:dPr>
                                    <m:ctrlP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  <m: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e>
                                </m:d>
                                <m:r>
                                  <a:rPr lang="en-US" altLang="zh-CN" sz="22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altLang="zh-CN" sz="2200" b="0" i="1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d>
                                  <m:dPr>
                                    <m:ctrlP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altLang="zh-CN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zh-CN" sz="2200" b="0" i="1" smtClean="0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  <m:sup>
                                        <m:r>
                                          <a:rPr lang="en-US" altLang="zh-CN" sz="22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d>
                              </m:oMath>
                            </m:oMathPara>
                          </a14:m>
                          <a:endParaRPr lang="zh-CN" altLang="en-US" sz="22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003421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表格 5">
                <a:extLst>
                  <a:ext uri="{FF2B5EF4-FFF2-40B4-BE49-F238E27FC236}">
                    <a16:creationId xmlns:a16="http://schemas.microsoft.com/office/drawing/2014/main" id="{3F5744E2-5804-5B4D-63E3-9976B6E2EDE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47258100"/>
                  </p:ext>
                </p:extLst>
              </p:nvPr>
            </p:nvGraphicFramePr>
            <p:xfrm>
              <a:off x="366091" y="1342774"/>
              <a:ext cx="11459818" cy="4523394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3758648">
                      <a:extLst>
                        <a:ext uri="{9D8B030D-6E8A-4147-A177-3AD203B41FA5}">
                          <a16:colId xmlns:a16="http://schemas.microsoft.com/office/drawing/2014/main" val="4011084844"/>
                        </a:ext>
                      </a:extLst>
                    </a:gridCol>
                    <a:gridCol w="3617844">
                      <a:extLst>
                        <a:ext uri="{9D8B030D-6E8A-4147-A177-3AD203B41FA5}">
                          <a16:colId xmlns:a16="http://schemas.microsoft.com/office/drawing/2014/main" val="567349167"/>
                        </a:ext>
                      </a:extLst>
                    </a:gridCol>
                    <a:gridCol w="4083326">
                      <a:extLst>
                        <a:ext uri="{9D8B030D-6E8A-4147-A177-3AD203B41FA5}">
                          <a16:colId xmlns:a16="http://schemas.microsoft.com/office/drawing/2014/main" val="2055225737"/>
                        </a:ext>
                      </a:extLst>
                    </a:gridCol>
                  </a:tblGrid>
                  <a:tr h="753899"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/>
                            <a:t>Chen</a:t>
                          </a:r>
                          <a:r>
                            <a:rPr lang="en-US" altLang="zh-CN" sz="2400" dirty="0"/>
                            <a:t>–</a:t>
                          </a:r>
                          <a:r>
                            <a:rPr lang="en-US" altLang="zh-CN" sz="2200" dirty="0"/>
                            <a:t>Tan</a:t>
                          </a:r>
                          <a:r>
                            <a:rPr lang="en-US" altLang="zh-CN" sz="2400" dirty="0"/>
                            <a:t>–</a:t>
                          </a:r>
                          <a:r>
                            <a:rPr lang="en-US" altLang="zh-CN" sz="2200" dirty="0"/>
                            <a:t>Xu</a:t>
                          </a:r>
                          <a:endParaRPr lang="zh-CN" alt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2200" dirty="0"/>
                            <a:t>Ours</a:t>
                          </a:r>
                          <a:endParaRPr lang="zh-CN" altLang="en-US" sz="2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69449474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b="1" dirty="0"/>
                            <a:t>Per-Tree Label</a:t>
                          </a:r>
                          <a:endParaRPr lang="zh-CN" altLang="en-US" sz="2200" b="1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  <a:stretch>
                            <a:fillRect l="-104216" t="-106452" r="-113828" b="-4008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  <a:stretch>
                            <a:fillRect l="-180746" t="-106452" r="-746" b="-40080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79917979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b="1" dirty="0"/>
                            <a:t>Desired Partner</a:t>
                          </a:r>
                          <a:endParaRPr lang="zh-CN" altLang="en-US" sz="2200" b="1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dirty="0"/>
                            <a:t>Unique Antipode</a:t>
                          </a:r>
                          <a:endParaRPr lang="zh-CN" alt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dirty="0"/>
                            <a:t>Many Compatible Partners</a:t>
                          </a:r>
                          <a:endParaRPr lang="zh-CN" altLang="en-US" sz="2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18549636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b="1" dirty="0"/>
                            <a:t>Topological Output</a:t>
                          </a:r>
                          <a:endParaRPr lang="en-US" altLang="zh-CN" sz="2200" b="1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dirty="0"/>
                            <a:t>Complementary Pair</a:t>
                          </a:r>
                          <a:endParaRPr lang="zh-CN" alt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dirty="0"/>
                            <a:t>Balanced Simplex</a:t>
                          </a:r>
                          <a:endParaRPr lang="zh-CN" altLang="en-US" sz="2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44693907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b="1" dirty="0"/>
                            <a:t>Extraction</a:t>
                          </a:r>
                          <a:endParaRPr lang="zh-CN" altLang="en-US" sz="2200" b="1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dirty="0"/>
                            <a:t>Direct</a:t>
                          </a:r>
                          <a:endParaRPr lang="zh-CN" altLang="en-US" sz="2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dirty="0"/>
                            <a:t>Sampling + Union Bound</a:t>
                          </a:r>
                          <a:endParaRPr lang="zh-CN" altLang="en-US" sz="2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30033596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b="1" dirty="0"/>
                            <a:t>Dimension</a:t>
                          </a:r>
                          <a:endParaRPr lang="zh-CN" altLang="en-US" sz="22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  <a:stretch>
                            <a:fillRect l="-104216" t="-505645" r="-113828" b="-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  <a:stretch>
                            <a:fillRect l="-180746" t="-505645" r="-746" b="-16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0034213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2">
                <a:extLst>
                  <a:ext uri="{FF2B5EF4-FFF2-40B4-BE49-F238E27FC236}">
                    <a16:creationId xmlns:a16="http://schemas.microsoft.com/office/drawing/2014/main" id="{0BD903AB-DD60-C946-AD38-2E21EE485DED}"/>
                  </a:ext>
                </a:extLst>
              </p:cNvPr>
              <p:cNvSpPr txBox="1"/>
              <p:nvPr/>
            </p:nvSpPr>
            <p:spPr>
              <a:xfrm>
                <a:off x="540407" y="5953229"/>
                <a:ext cx="1098898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The key change is not the alphabet itself, but relaxing from finding a prescribed partner to exploiting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altLang="zh-CN" sz="2400" dirty="0"/>
                  <a:t>-</a:t>
                </a:r>
                <a:r>
                  <a:rPr lang="en-US" altLang="zh-CN" sz="2400" dirty="0" err="1"/>
                  <a:t>ary</a:t>
                </a:r>
                <a:r>
                  <a:rPr lang="en-US" altLang="zh-CN" sz="2400" dirty="0"/>
                  <a:t> compatibility through balance.</a:t>
                </a:r>
                <a:endParaRPr lang="en-US" altLang="zh-TW" sz="2400" dirty="0">
                  <a:latin typeface="Calibri (Body)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2">
                <a:extLst>
                  <a:ext uri="{FF2B5EF4-FFF2-40B4-BE49-F238E27FC236}">
                    <a16:creationId xmlns:a16="http://schemas.microsoft.com/office/drawing/2014/main" id="{0BD903AB-DD60-C946-AD38-2E21EE485D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5953229"/>
                <a:ext cx="10988983" cy="830997"/>
              </a:xfrm>
              <a:prstGeom prst="rect">
                <a:avLst/>
              </a:prstGeom>
              <a:blipFill>
                <a:blip r:embed="rId3"/>
                <a:stretch>
                  <a:fillRect l="-777" t="-5882" b="-161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49227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4789E-5388-9982-4717-4492748CD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C57105F-DB76-6E64-7256-68B3BAEC0194}"/>
              </a:ext>
            </a:extLst>
          </p:cNvPr>
          <p:cNvSpPr txBox="1"/>
          <p:nvPr/>
        </p:nvSpPr>
        <p:spPr>
          <a:xfrm>
            <a:off x="540407" y="404984"/>
            <a:ext cx="33055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spc="300" dirty="0">
                <a:latin typeface="Calibri (Body)"/>
                <a:cs typeface="Times New Roman" panose="02020603050405020304" pitchFamily="18" charset="0"/>
              </a:rPr>
              <a:t>Open Problems</a:t>
            </a:r>
            <a:endParaRPr lang="en-US" sz="3200" b="1" spc="300" dirty="0">
              <a:latin typeface="Calibri (Body)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36012E6-4F50-73B8-B776-2E6AE626496A}"/>
                  </a:ext>
                </a:extLst>
              </p:cNvPr>
              <p:cNvSpPr txBox="1"/>
              <p:nvPr/>
            </p:nvSpPr>
            <p:spPr>
              <a:xfrm>
                <a:off x="540407" y="1440873"/>
                <a:ext cx="10988983" cy="42056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For </a:t>
                </a:r>
                <a:r>
                  <a:rPr lang="en-US" altLang="zh-CN" sz="2400" b="1" dirty="0">
                    <a:latin typeface="Calibri (Body)"/>
                    <a:cs typeface="Times New Roman" panose="02020603050405020304" pitchFamily="18" charset="0"/>
                  </a:rPr>
                  <a:t>general metric spaces: </a:t>
                </a:r>
                <a:r>
                  <a:rPr lang="en-US" altLang="zh-CN" sz="2400" dirty="0">
                    <a:latin typeface="Calibri (Body)"/>
                    <a:cs typeface="Times New Roman" panose="02020603050405020304" pitchFamily="18" charset="0"/>
                  </a:rPr>
                  <a:t>upper bound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̃"/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</m:e>
                    </m:acc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1/</m:t>
                        </m:r>
                        <m:r>
                          <a:rPr lang="en-US" altLang="zh-CN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  <m:r>
                      <a:rPr lang="en-US" altLang="zh-CN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, lower bound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Ω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1/</m:t>
                        </m:r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zh-TW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e>
                          <m:sup>
                            <m:r>
                              <a:rPr lang="en-US" altLang="zh-TW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sup>
                    </m:sSup>
                    <m:r>
                      <a:rPr lang="en-US" altLang="zh-TW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altLang="zh-TW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altLang="zh-TW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≥3</m:t>
                    </m:r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, obtaining tight (or nearly tight) bounds remains open.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Many questions remain open for </a:t>
                </a: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special metric families</a:t>
                </a: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, such as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Euclidean and doubling metrics </a:t>
                </a:r>
                <a:r>
                  <a:rPr lang="en-US" altLang="zh-TW" sz="2400" dirty="0">
                    <a:solidFill>
                      <a:srgbClr val="7030A0"/>
                    </a:solidFill>
                    <a:latin typeface="Calibri (Body)"/>
                    <a:cs typeface="Times New Roman" panose="02020603050405020304" pitchFamily="18" charset="0"/>
                  </a:rPr>
                  <a:t>[Chan ’98]</a:t>
                </a: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, </a:t>
                </a:r>
                <a:r>
                  <a:rPr lang="en-US" altLang="zh-TW" sz="2400" dirty="0">
                    <a:solidFill>
                      <a:srgbClr val="7030A0"/>
                    </a:solidFill>
                    <a:latin typeface="Calibri (Body)"/>
                    <a:cs typeface="Times New Roman" panose="02020603050405020304" pitchFamily="18" charset="0"/>
                  </a:rPr>
                  <a:t>[</a:t>
                </a:r>
                <a:r>
                  <a:rPr lang="en-US" altLang="zh-CN" sz="2400" dirty="0" err="1">
                    <a:solidFill>
                      <a:srgbClr val="7030A0"/>
                    </a:solidFill>
                  </a:rPr>
                  <a:t>Bikeev</a:t>
                </a:r>
                <a:r>
                  <a:rPr lang="en-US" altLang="zh-CN" sz="2400" dirty="0">
                    <a:solidFill>
                      <a:srgbClr val="7030A0"/>
                    </a:solidFill>
                  </a:rPr>
                  <a:t>, </a:t>
                </a:r>
                <a:r>
                  <a:rPr lang="en-US" altLang="zh-CN" sz="2400" dirty="0" err="1">
                    <a:solidFill>
                      <a:srgbClr val="7030A0"/>
                    </a:solidFill>
                  </a:rPr>
                  <a:t>Kupavskii</a:t>
                </a:r>
                <a:r>
                  <a:rPr lang="en-US" altLang="zh-CN" sz="2400" dirty="0">
                    <a:solidFill>
                      <a:srgbClr val="7030A0"/>
                    </a:solidFill>
                  </a:rPr>
                  <a:t>, </a:t>
                </a:r>
                <a:r>
                  <a:rPr lang="en-US" altLang="zh-CN" sz="2400" dirty="0" err="1">
                    <a:solidFill>
                      <a:srgbClr val="7030A0"/>
                    </a:solidFill>
                  </a:rPr>
                  <a:t>Turevskii</a:t>
                </a:r>
                <a:r>
                  <a:rPr lang="en-US" altLang="zh-CN" sz="2400" dirty="0">
                    <a:solidFill>
                      <a:srgbClr val="7030A0"/>
                    </a:solidFill>
                  </a:rPr>
                  <a:t> ’26]</a:t>
                </a:r>
                <a:r>
                  <a:rPr lang="en-US" altLang="zh-CN" sz="2400" dirty="0"/>
                  <a:t>,</a:t>
                </a:r>
                <a:r>
                  <a:rPr lang="en-US" altLang="zh-CN" sz="2400" dirty="0">
                    <a:solidFill>
                      <a:srgbClr val="7030A0"/>
                    </a:solidFill>
                  </a:rPr>
                  <a:t> [Le, </a:t>
                </a:r>
                <a:r>
                  <a:rPr lang="en-US" altLang="zh-CN" sz="2400" dirty="0" err="1">
                    <a:solidFill>
                      <a:srgbClr val="7030A0"/>
                    </a:solidFill>
                  </a:rPr>
                  <a:t>Milenković</a:t>
                </a:r>
                <a:r>
                  <a:rPr lang="en-US" altLang="zh-CN" sz="2400" dirty="0">
                    <a:solidFill>
                      <a:srgbClr val="7030A0"/>
                    </a:solidFill>
                  </a:rPr>
                  <a:t>,</a:t>
                </a:r>
                <a:r>
                  <a:rPr lang="zh-CN" altLang="en-US" sz="2400" dirty="0">
                    <a:solidFill>
                      <a:srgbClr val="7030A0"/>
                    </a:solidFill>
                  </a:rPr>
                  <a:t> </a:t>
                </a:r>
                <a:r>
                  <a:rPr lang="en-US" altLang="zh-CN" sz="2400" dirty="0">
                    <a:solidFill>
                      <a:srgbClr val="7030A0"/>
                    </a:solidFill>
                  </a:rPr>
                  <a:t>Solomon,</a:t>
                </a:r>
                <a:r>
                  <a:rPr lang="zh-CN" altLang="en-US" sz="2400" dirty="0">
                    <a:solidFill>
                      <a:srgbClr val="7030A0"/>
                    </a:solidFill>
                  </a:rPr>
                  <a:t> </a:t>
                </a:r>
                <a:r>
                  <a:rPr lang="en-US" altLang="zh-CN" sz="2400" dirty="0">
                    <a:solidFill>
                      <a:srgbClr val="7030A0"/>
                    </a:solidFill>
                  </a:rPr>
                  <a:t>Zhang ’26] </a:t>
                </a:r>
                <a:r>
                  <a:rPr lang="en-US" altLang="zh-CN" sz="2400" dirty="0"/>
                  <a:t>and </a:t>
                </a:r>
                <a:r>
                  <a:rPr lang="en-US" altLang="zh-CN" sz="2400" dirty="0">
                    <a:solidFill>
                      <a:srgbClr val="7030A0"/>
                    </a:solidFill>
                  </a:rPr>
                  <a:t>[Chen, Tan, Xu ’26]</a:t>
                </a: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;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planar and minor-free graph metrics </a:t>
                </a:r>
                <a:r>
                  <a:rPr lang="en-US" altLang="zh-TW" sz="2400" dirty="0">
                    <a:solidFill>
                      <a:srgbClr val="7030A0"/>
                    </a:solidFill>
                    <a:latin typeface="Calibri (Body)"/>
                    <a:cs typeface="Times New Roman" panose="02020603050405020304" pitchFamily="18" charset="0"/>
                  </a:rPr>
                  <a:t>[</a:t>
                </a:r>
                <a:r>
                  <a:rPr lang="en-US" altLang="zh-CN" sz="2400" dirty="0">
                    <a:solidFill>
                      <a:srgbClr val="7030A0"/>
                    </a:solidFill>
                  </a:rPr>
                  <a:t>Le, Pham, Than, Tran ’26]</a:t>
                </a: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How much can additional geometric or graph structure improve the size–distortion tradeoff?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We expect the stretch reduces to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altLang="zh-CN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US" altLang="zh-CN" sz="2400" dirty="0"/>
                  <a:t> at some point as the number of trees increasing.</a:t>
                </a:r>
                <a:endParaRPr lang="en-US" altLang="zh-TW" sz="2400" dirty="0">
                  <a:latin typeface="Calibri (Body)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36012E6-4F50-73B8-B776-2E6AE62649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1440873"/>
                <a:ext cx="10988983" cy="4205638"/>
              </a:xfrm>
              <a:prstGeom prst="rect">
                <a:avLst/>
              </a:prstGeom>
              <a:blipFill>
                <a:blip r:embed="rId2"/>
                <a:stretch>
                  <a:fillRect l="-777" r="-388" b="-23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83113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21269" y="2518780"/>
            <a:ext cx="11749461" cy="140299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sz="6600" dirty="0">
                <a:latin typeface="Calibri (Body)"/>
                <a:cs typeface="Times New Roman" panose="02020603050405020304" pitchFamily="18" charset="0"/>
              </a:rPr>
              <a:t>Thank you for listening!</a:t>
            </a:r>
            <a:endParaRPr lang="en-US" sz="6600" dirty="0">
              <a:latin typeface="Calibri (Body)"/>
              <a:cs typeface="Times New Roman" panose="02020603050405020304" pitchFamily="18" charset="0"/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C9C0AEEF-D54B-7F36-CD8E-5EBE19A94A08}"/>
              </a:ext>
            </a:extLst>
          </p:cNvPr>
          <p:cNvSpPr txBox="1"/>
          <p:nvPr/>
        </p:nvSpPr>
        <p:spPr>
          <a:xfrm>
            <a:off x="2206488" y="3647352"/>
            <a:ext cx="77227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2060"/>
                </a:solidFill>
                <a:latin typeface="Calibri (Body)"/>
                <a:cs typeface="Times New Roman" panose="02020603050405020304" pitchFamily="18" charset="0"/>
              </a:rPr>
              <a:t>Thanks</a:t>
            </a:r>
            <a:r>
              <a:rPr lang="en-US" altLang="zh-CN" sz="2000" b="1" dirty="0">
                <a:solidFill>
                  <a:srgbClr val="002060"/>
                </a:solidFill>
                <a:latin typeface="Calibri (Body)"/>
                <a:cs typeface="Times New Roman" panose="02020603050405020304" pitchFamily="18" charset="0"/>
              </a:rPr>
              <a:t> </a:t>
            </a:r>
            <a:r>
              <a:rPr lang="en-US" altLang="zh-TW" sz="2000" b="1" dirty="0" err="1">
                <a:solidFill>
                  <a:srgbClr val="002060"/>
                </a:solidFill>
                <a:latin typeface="Calibri (Body)"/>
                <a:cs typeface="Times New Roman" panose="02020603050405020304" pitchFamily="18" charset="0"/>
              </a:rPr>
              <a:t>Hangyu</a:t>
            </a:r>
            <a:r>
              <a:rPr lang="en-US" altLang="zh-TW" sz="2000" b="1" dirty="0">
                <a:solidFill>
                  <a:srgbClr val="002060"/>
                </a:solidFill>
                <a:latin typeface="Calibri (Body)"/>
                <a:cs typeface="Times New Roman" panose="02020603050405020304" pitchFamily="18" charset="0"/>
              </a:rPr>
              <a:t> Xu</a:t>
            </a:r>
            <a:r>
              <a:rPr lang="en-US" altLang="zh-TW" sz="2000" b="0" dirty="0">
                <a:latin typeface="Calibri (Body)"/>
                <a:cs typeface="Times New Roman" panose="02020603050405020304" pitchFamily="18" charset="0"/>
              </a:rPr>
              <a:t> for generously sharing his slides for their work </a:t>
            </a:r>
            <a:r>
              <a:rPr lang="en-US" altLang="zh-TW" sz="2000" b="0" dirty="0">
                <a:solidFill>
                  <a:srgbClr val="7030A0"/>
                </a:solidFill>
                <a:latin typeface="Calibri (Body)"/>
                <a:cs typeface="Times New Roman" panose="02020603050405020304" pitchFamily="18" charset="0"/>
              </a:rPr>
              <a:t>[Chen, Tan, Xu ’26] </a:t>
            </a:r>
            <a:r>
              <a:rPr lang="en-US" altLang="zh-TW" sz="2000" b="0" dirty="0">
                <a:latin typeface="Calibri (Body)"/>
                <a:cs typeface="Times New Roman" panose="02020603050405020304" pitchFamily="18" charset="0"/>
              </a:rPr>
              <a:t>as material for preparing this talk.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libri (Body)"/>
                <a:cs typeface="Times New Roman" panose="02020603050405020304" pitchFamily="18" charset="0"/>
              </a:rPr>
              <a:t>Pictures in Page 2, 8, 10, 11 and 14 are taken from </a:t>
            </a:r>
            <a:r>
              <a:rPr lang="en-US" altLang="zh-CN" sz="2000" dirty="0" err="1">
                <a:latin typeface="Calibri (Body)"/>
                <a:cs typeface="Times New Roman" panose="02020603050405020304" pitchFamily="18" charset="0"/>
                <a:hlinkClick r:id="rId3"/>
              </a:rPr>
              <a:t>Hangyu’s</a:t>
            </a:r>
            <a:r>
              <a:rPr lang="en-US" altLang="zh-CN" sz="2000" dirty="0">
                <a:latin typeface="Calibri (Body)"/>
                <a:cs typeface="Times New Roman" panose="02020603050405020304" pitchFamily="18" charset="0"/>
                <a:hlinkClick r:id="rId3"/>
              </a:rPr>
              <a:t> slides</a:t>
            </a:r>
            <a:r>
              <a:rPr lang="en-US" altLang="zh-CN" sz="2000" dirty="0">
                <a:latin typeface="Calibri (Body)"/>
                <a:cs typeface="Times New Roman" panose="02020603050405020304" pitchFamily="18" charset="0"/>
              </a:rPr>
              <a:t>.	</a:t>
            </a:r>
            <a:endParaRPr lang="en-US" altLang="zh-TW" sz="2000" b="0" dirty="0">
              <a:latin typeface="Calibri (Body)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298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118B1-3828-D7B9-8FC4-C1F5FA14D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247C0C-B228-5EF4-74B0-A62F8954EB56}"/>
              </a:ext>
            </a:extLst>
          </p:cNvPr>
          <p:cNvSpPr txBox="1"/>
          <p:nvPr/>
        </p:nvSpPr>
        <p:spPr>
          <a:xfrm>
            <a:off x="540407" y="404984"/>
            <a:ext cx="60774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spc="300" dirty="0">
                <a:latin typeface="Calibri (Body)"/>
                <a:cs typeface="Times New Roman" panose="02020603050405020304" pitchFamily="18" charset="0"/>
              </a:rPr>
              <a:t>The Size–Distortion Tradeoff</a:t>
            </a:r>
            <a:endParaRPr lang="en-US" altLang="zh-TW" sz="3200" b="1" spc="300" dirty="0">
              <a:latin typeface="Calibri (Body)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表格 2">
                <a:extLst>
                  <a:ext uri="{FF2B5EF4-FFF2-40B4-BE49-F238E27FC236}">
                    <a16:creationId xmlns:a16="http://schemas.microsoft.com/office/drawing/2014/main" id="{188AB7A9-A7A4-B6B0-A2C4-8AEE5A736F8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78464727"/>
                  </p:ext>
                </p:extLst>
              </p:nvPr>
            </p:nvGraphicFramePr>
            <p:xfrm>
              <a:off x="366091" y="1342774"/>
              <a:ext cx="11459818" cy="3015596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4830417">
                      <a:extLst>
                        <a:ext uri="{9D8B030D-6E8A-4147-A177-3AD203B41FA5}">
                          <a16:colId xmlns:a16="http://schemas.microsoft.com/office/drawing/2014/main" val="4011084844"/>
                        </a:ext>
                      </a:extLst>
                    </a:gridCol>
                    <a:gridCol w="2325756">
                      <a:extLst>
                        <a:ext uri="{9D8B030D-6E8A-4147-A177-3AD203B41FA5}">
                          <a16:colId xmlns:a16="http://schemas.microsoft.com/office/drawing/2014/main" val="567349167"/>
                        </a:ext>
                      </a:extLst>
                    </a:gridCol>
                    <a:gridCol w="4303645">
                      <a:extLst>
                        <a:ext uri="{9D8B030D-6E8A-4147-A177-3AD203B41FA5}">
                          <a16:colId xmlns:a16="http://schemas.microsoft.com/office/drawing/2014/main" val="2055225737"/>
                        </a:ext>
                      </a:extLst>
                    </a:gridCol>
                  </a:tblGrid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/>
                            <a:t>Reference</a:t>
                          </a:r>
                          <a:endParaRPr lang="zh-CN" alt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/>
                            <a:t>Size</a:t>
                          </a:r>
                          <a:endParaRPr lang="zh-CN" alt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2200" dirty="0"/>
                            <a:t>Distortion</a:t>
                          </a:r>
                          <a:endParaRPr lang="zh-CN" altLang="en-US" sz="2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69449474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>
                              <a:solidFill>
                                <a:srgbClr val="7030A0"/>
                              </a:solidFill>
                            </a:rPr>
                            <a:t>[RR98, Gup01]</a:t>
                          </a:r>
                          <a:endParaRPr lang="zh-CN" altLang="en-US" sz="2200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altLang="zh-CN" sz="22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d>
                                  <m:dPr>
                                    <m:ctrlP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zh-CN" altLang="en-US" sz="2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79917979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>
                              <a:solidFill>
                                <a:srgbClr val="7030A0"/>
                              </a:solidFill>
                            </a:rPr>
                            <a:t>[BFN22, Bol04]</a:t>
                          </a:r>
                          <a:endParaRPr lang="zh-CN" altLang="en-US" sz="2200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zh-CN" alt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̃"/>
                                    <m:ctrlP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  <m:t>𝑂</m:t>
                                    </m:r>
                                  </m:e>
                                </m:acc>
                                <m:d>
                                  <m:dPr>
                                    <m:ctrlP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CN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CN" sz="22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</m:rad>
                                  </m:e>
                                </m:d>
                                <m:r>
                                  <a:rPr lang="en-US" altLang="zh-CN" sz="2200" b="0" i="1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200" b="0" i="0" smtClean="0">
                                    <a:latin typeface="Cambria Math" panose="02040503050406030204" pitchFamily="18" charset="0"/>
                                  </a:rPr>
                                  <m:t>Ω</m:t>
                                </m:r>
                                <m:r>
                                  <a:rPr lang="en-US" altLang="zh-CN" sz="22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func>
                                  <m:funcPr>
                                    <m:ctrlP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b>
                                      <m:sSubPr>
                                        <m:ctrlPr>
                                          <a:rPr lang="en-US" altLang="zh-CN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zh-CN" sz="2200" b="0" i="0" smtClean="0">
                                            <a:latin typeface="Cambria Math" panose="02040503050406030204" pitchFamily="18" charset="0"/>
                                          </a:rPr>
                                          <m:t>log</m:t>
                                        </m:r>
                                      </m:e>
                                      <m:sub>
                                        <m:r>
                                          <a:rPr lang="en-US" altLang="zh-CN" sz="22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fName>
                                  <m:e>
                                    <m: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func>
                                <m:r>
                                  <a:rPr lang="en-US" altLang="zh-CN" sz="22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2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18549636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>
                              <a:solidFill>
                                <a:srgbClr val="7030A0"/>
                              </a:solidFill>
                            </a:rPr>
                            <a:t>[MN07, ACE+18, BFN22, Bol04]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2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oMath>
                            </m:oMathPara>
                          </a14:m>
                          <a:endParaRPr lang="zh-CN" alt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̃"/>
                                    <m:ctrlP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  <m:t>𝑂</m:t>
                                    </m:r>
                                  </m:e>
                                </m:acc>
                                <m:r>
                                  <a:rPr lang="en-US" altLang="zh-CN" sz="22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  <m:t>1/</m:t>
                                    </m:r>
                                    <m: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</m:sSup>
                                <m:r>
                                  <a:rPr lang="en-US" altLang="zh-CN" sz="22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r>
                                  <a:rPr lang="en-US" altLang="zh-CN" sz="2200" b="0" i="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200" b="0" i="0" smtClean="0">
                                    <a:latin typeface="Cambria Math" panose="02040503050406030204" pitchFamily="18" charset="0"/>
                                  </a:rPr>
                                  <m:t>Ω</m:t>
                                </m:r>
                                <m:d>
                                  <m:dPr>
                                    <m:ctrlP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unc>
                                      <m:funcPr>
                                        <m:ctrlPr>
                                          <a:rPr lang="en-US" altLang="zh-CN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sSub>
                                          <m:sSubPr>
                                            <m:ctrlPr>
                                              <a:rPr lang="en-US" altLang="zh-CN" sz="22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altLang="zh-CN" sz="2200" b="0" i="0" smtClean="0">
                                                <a:latin typeface="Cambria Math" panose="02040503050406030204" pitchFamily="18" charset="0"/>
                                              </a:rPr>
                                              <m:t>log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sz="22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𝑘</m:t>
                                            </m:r>
                                          </m:sub>
                                        </m:sSub>
                                      </m:fName>
                                      <m:e>
                                        <m:r>
                                          <a:rPr lang="en-US" altLang="zh-CN" sz="22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</m:func>
                                  </m:e>
                                </m:d>
                              </m:oMath>
                            </m:oMathPara>
                          </a14:m>
                          <a:endParaRPr lang="zh-CN" altLang="en-US" sz="2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446939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表格 2">
                <a:extLst>
                  <a:ext uri="{FF2B5EF4-FFF2-40B4-BE49-F238E27FC236}">
                    <a16:creationId xmlns:a16="http://schemas.microsoft.com/office/drawing/2014/main" id="{188AB7A9-A7A4-B6B0-A2C4-8AEE5A736F8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78464727"/>
                  </p:ext>
                </p:extLst>
              </p:nvPr>
            </p:nvGraphicFramePr>
            <p:xfrm>
              <a:off x="366091" y="1342774"/>
              <a:ext cx="11459818" cy="3015596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4830417">
                      <a:extLst>
                        <a:ext uri="{9D8B030D-6E8A-4147-A177-3AD203B41FA5}">
                          <a16:colId xmlns:a16="http://schemas.microsoft.com/office/drawing/2014/main" val="4011084844"/>
                        </a:ext>
                      </a:extLst>
                    </a:gridCol>
                    <a:gridCol w="2325756">
                      <a:extLst>
                        <a:ext uri="{9D8B030D-6E8A-4147-A177-3AD203B41FA5}">
                          <a16:colId xmlns:a16="http://schemas.microsoft.com/office/drawing/2014/main" val="567349167"/>
                        </a:ext>
                      </a:extLst>
                    </a:gridCol>
                    <a:gridCol w="4303645">
                      <a:extLst>
                        <a:ext uri="{9D8B030D-6E8A-4147-A177-3AD203B41FA5}">
                          <a16:colId xmlns:a16="http://schemas.microsoft.com/office/drawing/2014/main" val="2055225737"/>
                        </a:ext>
                      </a:extLst>
                    </a:gridCol>
                  </a:tblGrid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/>
                            <a:t>Reference</a:t>
                          </a:r>
                          <a:endParaRPr lang="zh-CN" alt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/>
                            <a:t>Size</a:t>
                          </a:r>
                          <a:endParaRPr lang="zh-CN" alt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2200" dirty="0"/>
                            <a:t>Distortion</a:t>
                          </a:r>
                          <a:endParaRPr lang="zh-CN" altLang="en-US" sz="2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69449474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>
                              <a:solidFill>
                                <a:srgbClr val="7030A0"/>
                              </a:solidFill>
                            </a:rPr>
                            <a:t>[RR98, Gup01]</a:t>
                          </a:r>
                          <a:endParaRPr lang="zh-CN" altLang="en-US" sz="2200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207592" t="-104839" r="-186126" b="-20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166431" t="-104839" r="-708" b="-2016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79917979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>
                              <a:solidFill>
                                <a:srgbClr val="7030A0"/>
                              </a:solidFill>
                            </a:rPr>
                            <a:t>[BFN22, Bol04]</a:t>
                          </a:r>
                          <a:endParaRPr lang="zh-CN" altLang="en-US" sz="2200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207592" t="-206504" r="-186126" b="-1032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166431" t="-206504" r="-708" b="-1032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8549636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>
                              <a:solidFill>
                                <a:srgbClr val="7030A0"/>
                              </a:solidFill>
                            </a:rPr>
                            <a:t>[MN07, ACE+18, BFN22, Bol04]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207592" t="-304032" r="-186126" b="-24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166431" t="-304032" r="-708" b="-241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9390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TextBox 2">
            <a:extLst>
              <a:ext uri="{FF2B5EF4-FFF2-40B4-BE49-F238E27FC236}">
                <a16:creationId xmlns:a16="http://schemas.microsoft.com/office/drawing/2014/main" id="{F891B79E-D6F0-9374-A71A-12C5190A2EB2}"/>
              </a:ext>
            </a:extLst>
          </p:cNvPr>
          <p:cNvSpPr txBox="1"/>
          <p:nvPr/>
        </p:nvSpPr>
        <p:spPr>
          <a:xfrm>
            <a:off x="540407" y="5953229"/>
            <a:ext cx="10988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400" dirty="0">
                <a:latin typeface="Calibri (Body)"/>
                <a:cs typeface="Times New Roman" panose="02020603050405020304" pitchFamily="18" charset="0"/>
              </a:rPr>
              <a:t>We mainly focus on results on general metric spaces.</a:t>
            </a:r>
          </a:p>
        </p:txBody>
      </p:sp>
    </p:spTree>
    <p:extLst>
      <p:ext uri="{BB962C8B-B14F-4D97-AF65-F5344CB8AC3E}">
        <p14:creationId xmlns:p14="http://schemas.microsoft.com/office/powerpoint/2010/main" val="2545792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118B1-3828-D7B9-8FC4-C1F5FA14D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247C0C-B228-5EF4-74B0-A62F8954EB56}"/>
              </a:ext>
            </a:extLst>
          </p:cNvPr>
          <p:cNvSpPr txBox="1"/>
          <p:nvPr/>
        </p:nvSpPr>
        <p:spPr>
          <a:xfrm>
            <a:off x="540407" y="404984"/>
            <a:ext cx="60774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spc="300" dirty="0">
                <a:latin typeface="Calibri (Body)"/>
                <a:cs typeface="Times New Roman" panose="02020603050405020304" pitchFamily="18" charset="0"/>
              </a:rPr>
              <a:t>The Size–Distortion Tradeoff</a:t>
            </a:r>
            <a:endParaRPr lang="en-US" altLang="zh-TW" sz="3200" b="1" spc="300" dirty="0">
              <a:latin typeface="Calibri (Body)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表格 2">
                <a:extLst>
                  <a:ext uri="{FF2B5EF4-FFF2-40B4-BE49-F238E27FC236}">
                    <a16:creationId xmlns:a16="http://schemas.microsoft.com/office/drawing/2014/main" id="{188AB7A9-A7A4-B6B0-A2C4-8AEE5A736F8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34401586"/>
                  </p:ext>
                </p:extLst>
              </p:nvPr>
            </p:nvGraphicFramePr>
            <p:xfrm>
              <a:off x="366091" y="1342774"/>
              <a:ext cx="11459818" cy="3769495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4830417">
                      <a:extLst>
                        <a:ext uri="{9D8B030D-6E8A-4147-A177-3AD203B41FA5}">
                          <a16:colId xmlns:a16="http://schemas.microsoft.com/office/drawing/2014/main" val="4011084844"/>
                        </a:ext>
                      </a:extLst>
                    </a:gridCol>
                    <a:gridCol w="2325756">
                      <a:extLst>
                        <a:ext uri="{9D8B030D-6E8A-4147-A177-3AD203B41FA5}">
                          <a16:colId xmlns:a16="http://schemas.microsoft.com/office/drawing/2014/main" val="567349167"/>
                        </a:ext>
                      </a:extLst>
                    </a:gridCol>
                    <a:gridCol w="4303645">
                      <a:extLst>
                        <a:ext uri="{9D8B030D-6E8A-4147-A177-3AD203B41FA5}">
                          <a16:colId xmlns:a16="http://schemas.microsoft.com/office/drawing/2014/main" val="2055225737"/>
                        </a:ext>
                      </a:extLst>
                    </a:gridCol>
                  </a:tblGrid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/>
                            <a:t>Reference</a:t>
                          </a:r>
                          <a:endParaRPr lang="zh-CN" alt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/>
                            <a:t>Size</a:t>
                          </a:r>
                          <a:endParaRPr lang="zh-CN" alt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2200" dirty="0"/>
                            <a:t>Distortion</a:t>
                          </a:r>
                          <a:endParaRPr lang="zh-CN" altLang="en-US" sz="2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69449474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>
                              <a:solidFill>
                                <a:srgbClr val="7030A0"/>
                              </a:solidFill>
                            </a:rPr>
                            <a:t>[RR98, Gup01]</a:t>
                          </a:r>
                          <a:endParaRPr lang="zh-CN" altLang="en-US" sz="2200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altLang="zh-CN" sz="22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d>
                                  <m:dPr>
                                    <m:ctrlP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zh-CN" altLang="en-US" sz="2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79917979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>
                              <a:solidFill>
                                <a:srgbClr val="7030A0"/>
                              </a:solidFill>
                            </a:rPr>
                            <a:t>[BFN22, Bol04]</a:t>
                          </a:r>
                          <a:endParaRPr lang="zh-CN" altLang="en-US" sz="2200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zh-CN" alt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̃"/>
                                    <m:ctrlP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  <m:t>𝑂</m:t>
                                    </m:r>
                                  </m:e>
                                </m:acc>
                                <m:d>
                                  <m:dPr>
                                    <m:ctrlP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CN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CN" sz="22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</m:rad>
                                  </m:e>
                                </m:d>
                                <m:r>
                                  <a:rPr lang="en-US" altLang="zh-CN" sz="2200" b="0" i="1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200" b="0" i="0" smtClean="0">
                                    <a:latin typeface="Cambria Math" panose="02040503050406030204" pitchFamily="18" charset="0"/>
                                  </a:rPr>
                                  <m:t>Ω</m:t>
                                </m:r>
                                <m:r>
                                  <a:rPr lang="en-US" altLang="zh-CN" sz="22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func>
                                  <m:funcPr>
                                    <m:ctrlP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b>
                                      <m:sSubPr>
                                        <m:ctrlPr>
                                          <a:rPr lang="en-US" altLang="zh-CN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zh-CN" sz="2200" b="0" i="0" smtClean="0">
                                            <a:latin typeface="Cambria Math" panose="02040503050406030204" pitchFamily="18" charset="0"/>
                                          </a:rPr>
                                          <m:t>log</m:t>
                                        </m:r>
                                      </m:e>
                                      <m:sub>
                                        <m:r>
                                          <a:rPr lang="en-US" altLang="zh-CN" sz="22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fName>
                                  <m:e>
                                    <m: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func>
                                <m:r>
                                  <a:rPr lang="en-US" altLang="zh-CN" sz="22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2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18549636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>
                              <a:solidFill>
                                <a:srgbClr val="7030A0"/>
                              </a:solidFill>
                            </a:rPr>
                            <a:t>[MN07, ACE+18, BFN22, Bol04]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2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oMath>
                            </m:oMathPara>
                          </a14:m>
                          <a:endParaRPr lang="zh-CN" alt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̃"/>
                                    <m:ctrlP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  <m:t>𝑂</m:t>
                                    </m:r>
                                  </m:e>
                                </m:acc>
                                <m:r>
                                  <a:rPr lang="en-US" altLang="zh-CN" sz="22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  <m:t>1/</m:t>
                                    </m:r>
                                    <m: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</m:sSup>
                                <m:r>
                                  <a:rPr lang="en-US" altLang="zh-CN" sz="22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r>
                                  <a:rPr lang="en-US" altLang="zh-CN" sz="2200" b="0" i="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200" b="0" i="0" smtClean="0">
                                    <a:latin typeface="Cambria Math" panose="02040503050406030204" pitchFamily="18" charset="0"/>
                                  </a:rPr>
                                  <m:t>Ω</m:t>
                                </m:r>
                                <m:d>
                                  <m:dPr>
                                    <m:ctrlP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unc>
                                      <m:funcPr>
                                        <m:ctrlPr>
                                          <a:rPr lang="en-US" altLang="zh-CN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sSub>
                                          <m:sSubPr>
                                            <m:ctrlPr>
                                              <a:rPr lang="en-US" altLang="zh-CN" sz="22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altLang="zh-CN" sz="2200" b="0" i="0" smtClean="0">
                                                <a:latin typeface="Cambria Math" panose="02040503050406030204" pitchFamily="18" charset="0"/>
                                              </a:rPr>
                                              <m:t>log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sz="22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𝑘</m:t>
                                            </m:r>
                                          </m:sub>
                                        </m:sSub>
                                      </m:fName>
                                      <m:e>
                                        <m:r>
                                          <a:rPr lang="en-US" altLang="zh-CN" sz="22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</m:func>
                                  </m:e>
                                </m:d>
                              </m:oMath>
                            </m:oMathPara>
                          </a14:m>
                          <a:endParaRPr lang="zh-CN" altLang="en-US" sz="2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44693907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b="1" dirty="0">
                              <a:solidFill>
                                <a:srgbClr val="7030A0"/>
                              </a:solidFill>
                            </a:rPr>
                            <a:t>[CTX26]</a:t>
                          </a:r>
                          <a:endParaRPr lang="zh-CN" altLang="en-US" sz="2200" b="1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200" b="1" i="1" smtClean="0"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</m:oMath>
                            </m:oMathPara>
                          </a14:m>
                          <a:endParaRPr lang="zh-CN" altLang="en-US" sz="2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CN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200" b="1" i="0" smtClean="0">
                                        <a:latin typeface="Cambria Math" panose="02040503050406030204" pitchFamily="18" charset="0"/>
                                      </a:rPr>
                                      <m:t>𝛀</m:t>
                                    </m:r>
                                  </m:e>
                                  <m:sub>
                                    <m:r>
                                      <a:rPr lang="en-US" altLang="zh-CN" sz="2200" b="1" i="1" smtClean="0"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</m:sub>
                                </m:sSub>
                                <m:r>
                                  <a:rPr lang="en-US" altLang="zh-CN" sz="2200" b="1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en-US" altLang="zh-CN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200" b="1" i="1" smtClean="0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e>
                                  <m:sup>
                                    <m:r>
                                      <a:rPr lang="en-US" altLang="zh-CN" sz="22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US" altLang="zh-CN" sz="2200" b="1" i="1" smtClean="0"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sSup>
                                      <m:sSupPr>
                                        <m:ctrlPr>
                                          <a:rPr lang="en-US" altLang="zh-CN" sz="22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zh-CN" sz="2200" b="1" i="1" smtClean="0"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e>
                                      <m:sup>
                                        <m:r>
                                          <a:rPr lang="en-US" altLang="zh-CN" sz="2200" b="1" i="1" smtClean="0">
                                            <a:latin typeface="Cambria Math" panose="02040503050406030204" pitchFamily="18" charset="0"/>
                                          </a:rPr>
                                          <m:t>𝒌</m:t>
                                        </m:r>
                                        <m:r>
                                          <a:rPr lang="en-US" altLang="zh-CN" sz="2200" b="1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altLang="zh-CN" sz="2200" b="1" i="1" smtClean="0"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p>
                                    </m:sSup>
                                  </m:sup>
                                </m:sSup>
                                <m:r>
                                  <a:rPr lang="en-US" altLang="zh-CN" sz="2200" b="1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2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300335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表格 2">
                <a:extLst>
                  <a:ext uri="{FF2B5EF4-FFF2-40B4-BE49-F238E27FC236}">
                    <a16:creationId xmlns:a16="http://schemas.microsoft.com/office/drawing/2014/main" id="{188AB7A9-A7A4-B6B0-A2C4-8AEE5A736F8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34401586"/>
                  </p:ext>
                </p:extLst>
              </p:nvPr>
            </p:nvGraphicFramePr>
            <p:xfrm>
              <a:off x="366091" y="1342774"/>
              <a:ext cx="11459818" cy="3769495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4830417">
                      <a:extLst>
                        <a:ext uri="{9D8B030D-6E8A-4147-A177-3AD203B41FA5}">
                          <a16:colId xmlns:a16="http://schemas.microsoft.com/office/drawing/2014/main" val="4011084844"/>
                        </a:ext>
                      </a:extLst>
                    </a:gridCol>
                    <a:gridCol w="2325756">
                      <a:extLst>
                        <a:ext uri="{9D8B030D-6E8A-4147-A177-3AD203B41FA5}">
                          <a16:colId xmlns:a16="http://schemas.microsoft.com/office/drawing/2014/main" val="567349167"/>
                        </a:ext>
                      </a:extLst>
                    </a:gridCol>
                    <a:gridCol w="4303645">
                      <a:extLst>
                        <a:ext uri="{9D8B030D-6E8A-4147-A177-3AD203B41FA5}">
                          <a16:colId xmlns:a16="http://schemas.microsoft.com/office/drawing/2014/main" val="2055225737"/>
                        </a:ext>
                      </a:extLst>
                    </a:gridCol>
                  </a:tblGrid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/>
                            <a:t>Reference</a:t>
                          </a:r>
                          <a:endParaRPr lang="zh-CN" alt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/>
                            <a:t>Size</a:t>
                          </a:r>
                          <a:endParaRPr lang="zh-CN" alt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2200" dirty="0"/>
                            <a:t>Distortion</a:t>
                          </a:r>
                          <a:endParaRPr lang="zh-CN" altLang="en-US" sz="2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69449474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>
                              <a:solidFill>
                                <a:srgbClr val="7030A0"/>
                              </a:solidFill>
                            </a:rPr>
                            <a:t>[RR98, Gup01]</a:t>
                          </a:r>
                          <a:endParaRPr lang="zh-CN" altLang="en-US" sz="2200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207592" t="-104839" r="-186126" b="-3008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166431" t="-104839" r="-708" b="-30080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79917979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>
                              <a:solidFill>
                                <a:srgbClr val="7030A0"/>
                              </a:solidFill>
                            </a:rPr>
                            <a:t>[BFN22, Bol04]</a:t>
                          </a:r>
                          <a:endParaRPr lang="zh-CN" altLang="en-US" sz="2200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207592" t="-206504" r="-186126" b="-2032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166431" t="-206504" r="-708" b="-2032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8549636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>
                              <a:solidFill>
                                <a:srgbClr val="7030A0"/>
                              </a:solidFill>
                            </a:rPr>
                            <a:t>[MN07, ACE+18, BFN22, Bol04]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207592" t="-304032" r="-186126" b="-10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166431" t="-304032" r="-708" b="-1016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93907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b="1" dirty="0">
                              <a:solidFill>
                                <a:srgbClr val="7030A0"/>
                              </a:solidFill>
                            </a:rPr>
                            <a:t>[CTX26]</a:t>
                          </a:r>
                          <a:endParaRPr lang="zh-CN" altLang="en-US" sz="2200" b="1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207592" t="-404032" r="-186126" b="-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166431" t="-404032" r="-708" b="-16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3003359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TextBox 2">
            <a:extLst>
              <a:ext uri="{FF2B5EF4-FFF2-40B4-BE49-F238E27FC236}">
                <a16:creationId xmlns:a16="http://schemas.microsoft.com/office/drawing/2014/main" id="{F857B5F6-2603-1DCD-3ECA-D53DD50CFDDD}"/>
              </a:ext>
            </a:extLst>
          </p:cNvPr>
          <p:cNvSpPr txBox="1"/>
          <p:nvPr/>
        </p:nvSpPr>
        <p:spPr>
          <a:xfrm>
            <a:off x="540407" y="5953229"/>
            <a:ext cx="109889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400" dirty="0">
                <a:solidFill>
                  <a:srgbClr val="7030A0"/>
                </a:solidFill>
                <a:latin typeface="Calibri (Body)"/>
                <a:cs typeface="Times New Roman" panose="02020603050405020304" pitchFamily="18" charset="0"/>
              </a:rPr>
              <a:t>[Chen, Tan, Xu ’26] </a:t>
            </a:r>
            <a:r>
              <a:rPr lang="en-US" altLang="zh-TW" sz="2400" dirty="0">
                <a:latin typeface="Calibri (Body)"/>
                <a:cs typeface="Times New Roman" panose="02020603050405020304" pitchFamily="18" charset="0"/>
              </a:rPr>
              <a:t>gave the first </a:t>
            </a:r>
            <a:r>
              <a:rPr lang="en-US" altLang="zh-CN" sz="2400" b="1" dirty="0">
                <a:latin typeface="Calibri (Body)"/>
                <a:cs typeface="Times New Roman" panose="02020603050405020304" pitchFamily="18" charset="0"/>
              </a:rPr>
              <a:t>polynomial</a:t>
            </a:r>
            <a:r>
              <a:rPr lang="en-US" altLang="zh-CN" sz="2400" dirty="0">
                <a:latin typeface="Calibri (Body)"/>
                <a:cs typeface="Times New Roman" panose="02020603050405020304" pitchFamily="18" charset="0"/>
              </a:rPr>
              <a:t> lower bound, by introducing a </a:t>
            </a:r>
            <a:r>
              <a:rPr lang="en-US" altLang="zh-CN" sz="2400" dirty="0">
                <a:solidFill>
                  <a:schemeClr val="accent4"/>
                </a:solidFill>
                <a:latin typeface="Calibri (Body)"/>
                <a:cs typeface="Times New Roman" panose="02020603050405020304" pitchFamily="18" charset="0"/>
              </a:rPr>
              <a:t>topological</a:t>
            </a:r>
            <a:r>
              <a:rPr lang="en-US" altLang="zh-CN" sz="2400" dirty="0">
                <a:latin typeface="Calibri (Body)"/>
                <a:cs typeface="Times New Roman" panose="02020603050405020304" pitchFamily="18" charset="0"/>
              </a:rPr>
              <a:t> approach.</a:t>
            </a:r>
            <a:endParaRPr lang="en-US" altLang="zh-TW" sz="2400" dirty="0">
              <a:latin typeface="Calibri (Body)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734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118B1-3828-D7B9-8FC4-C1F5FA14D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247C0C-B228-5EF4-74B0-A62F8954EB56}"/>
              </a:ext>
            </a:extLst>
          </p:cNvPr>
          <p:cNvSpPr txBox="1"/>
          <p:nvPr/>
        </p:nvSpPr>
        <p:spPr>
          <a:xfrm>
            <a:off x="540407" y="404984"/>
            <a:ext cx="60774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spc="300" dirty="0">
                <a:latin typeface="Calibri (Body)"/>
                <a:cs typeface="Times New Roman" panose="02020603050405020304" pitchFamily="18" charset="0"/>
              </a:rPr>
              <a:t>The Size–Distortion Tradeoff</a:t>
            </a:r>
            <a:endParaRPr lang="en-US" altLang="zh-TW" sz="3200" b="1" spc="300" dirty="0">
              <a:latin typeface="Calibri (Body)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表格 2">
                <a:extLst>
                  <a:ext uri="{FF2B5EF4-FFF2-40B4-BE49-F238E27FC236}">
                    <a16:creationId xmlns:a16="http://schemas.microsoft.com/office/drawing/2014/main" id="{188AB7A9-A7A4-B6B0-A2C4-8AEE5A736F8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00701579"/>
                  </p:ext>
                </p:extLst>
              </p:nvPr>
            </p:nvGraphicFramePr>
            <p:xfrm>
              <a:off x="366091" y="1342774"/>
              <a:ext cx="11459818" cy="4523394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4830417">
                      <a:extLst>
                        <a:ext uri="{9D8B030D-6E8A-4147-A177-3AD203B41FA5}">
                          <a16:colId xmlns:a16="http://schemas.microsoft.com/office/drawing/2014/main" val="4011084844"/>
                        </a:ext>
                      </a:extLst>
                    </a:gridCol>
                    <a:gridCol w="2325756">
                      <a:extLst>
                        <a:ext uri="{9D8B030D-6E8A-4147-A177-3AD203B41FA5}">
                          <a16:colId xmlns:a16="http://schemas.microsoft.com/office/drawing/2014/main" val="567349167"/>
                        </a:ext>
                      </a:extLst>
                    </a:gridCol>
                    <a:gridCol w="4303645">
                      <a:extLst>
                        <a:ext uri="{9D8B030D-6E8A-4147-A177-3AD203B41FA5}">
                          <a16:colId xmlns:a16="http://schemas.microsoft.com/office/drawing/2014/main" val="2055225737"/>
                        </a:ext>
                      </a:extLst>
                    </a:gridCol>
                  </a:tblGrid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/>
                            <a:t>Reference</a:t>
                          </a:r>
                          <a:endParaRPr lang="zh-CN" alt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/>
                            <a:t>Size</a:t>
                          </a:r>
                          <a:endParaRPr lang="zh-CN" alt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2200" dirty="0"/>
                            <a:t>Distortion</a:t>
                          </a:r>
                          <a:endParaRPr lang="zh-CN" altLang="en-US" sz="2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69449474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>
                              <a:solidFill>
                                <a:srgbClr val="7030A0"/>
                              </a:solidFill>
                            </a:rPr>
                            <a:t>[RR98, Gup01]</a:t>
                          </a:r>
                          <a:endParaRPr lang="zh-CN" altLang="en-US" sz="2200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altLang="zh-CN" sz="2200" b="0" i="0" smtClean="0">
                                    <a:latin typeface="Cambria Math" panose="02040503050406030204" pitchFamily="18" charset="0"/>
                                  </a:rPr>
                                  <m:t>Θ</m:t>
                                </m:r>
                                <m:d>
                                  <m:dPr>
                                    <m:ctrlP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zh-CN" altLang="en-US" sz="2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79917979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>
                              <a:solidFill>
                                <a:srgbClr val="7030A0"/>
                              </a:solidFill>
                            </a:rPr>
                            <a:t>[BFN22, Bol04]</a:t>
                          </a:r>
                          <a:endParaRPr lang="zh-CN" altLang="en-US" sz="2200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zh-CN" alt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̃"/>
                                    <m:ctrlP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  <m:t>𝑂</m:t>
                                    </m:r>
                                  </m:e>
                                </m:acc>
                                <m:d>
                                  <m:dPr>
                                    <m:ctrlP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CN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CN" sz="22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</m:rad>
                                  </m:e>
                                </m:d>
                                <m:r>
                                  <a:rPr lang="en-US" altLang="zh-CN" sz="2200" b="0" i="1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200" b="0" i="0" smtClean="0">
                                    <a:latin typeface="Cambria Math" panose="02040503050406030204" pitchFamily="18" charset="0"/>
                                  </a:rPr>
                                  <m:t>Ω</m:t>
                                </m:r>
                                <m:r>
                                  <a:rPr lang="en-US" altLang="zh-CN" sz="22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func>
                                  <m:funcPr>
                                    <m:ctrlP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b>
                                      <m:sSubPr>
                                        <m:ctrlPr>
                                          <a:rPr lang="en-US" altLang="zh-CN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zh-CN" sz="2200" b="0" i="0" smtClean="0">
                                            <a:latin typeface="Cambria Math" panose="02040503050406030204" pitchFamily="18" charset="0"/>
                                          </a:rPr>
                                          <m:t>log</m:t>
                                        </m:r>
                                      </m:e>
                                      <m:sub>
                                        <m:r>
                                          <a:rPr lang="en-US" altLang="zh-CN" sz="22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fName>
                                  <m:e>
                                    <m: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func>
                                <m:r>
                                  <a:rPr lang="en-US" altLang="zh-CN" sz="22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2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18549636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>
                              <a:solidFill>
                                <a:srgbClr val="7030A0"/>
                              </a:solidFill>
                            </a:rPr>
                            <a:t>[MN07, ACE+18, BFN22, Bol04]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2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oMath>
                            </m:oMathPara>
                          </a14:m>
                          <a:endParaRPr lang="zh-CN" alt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̃"/>
                                    <m:ctrlP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  <m:t>𝑂</m:t>
                                    </m:r>
                                  </m:e>
                                </m:acc>
                                <m:r>
                                  <a:rPr lang="en-US" altLang="zh-CN" sz="22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  <m:t>1/</m:t>
                                    </m:r>
                                    <m: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</m:sSup>
                                <m:r>
                                  <a:rPr lang="en-US" altLang="zh-CN" sz="22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r>
                                  <a:rPr lang="en-US" altLang="zh-CN" sz="2200" b="0" i="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200" b="0" i="0" smtClean="0">
                                    <a:latin typeface="Cambria Math" panose="02040503050406030204" pitchFamily="18" charset="0"/>
                                  </a:rPr>
                                  <m:t>Ω</m:t>
                                </m:r>
                                <m:d>
                                  <m:dPr>
                                    <m:ctrlPr>
                                      <a:rPr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unc>
                                      <m:funcPr>
                                        <m:ctrlPr>
                                          <a:rPr lang="en-US" altLang="zh-CN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sSub>
                                          <m:sSubPr>
                                            <m:ctrlPr>
                                              <a:rPr lang="en-US" altLang="zh-CN" sz="22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altLang="zh-CN" sz="2200" b="0" i="0" smtClean="0">
                                                <a:latin typeface="Cambria Math" panose="02040503050406030204" pitchFamily="18" charset="0"/>
                                              </a:rPr>
                                              <m:t>log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sz="22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𝑘</m:t>
                                            </m:r>
                                          </m:sub>
                                        </m:sSub>
                                      </m:fName>
                                      <m:e>
                                        <m:r>
                                          <a:rPr lang="en-US" altLang="zh-CN" sz="22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</m:func>
                                  </m:e>
                                </m:d>
                              </m:oMath>
                            </m:oMathPara>
                          </a14:m>
                          <a:endParaRPr lang="zh-CN" altLang="en-US" sz="2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44693907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b="1" dirty="0">
                              <a:solidFill>
                                <a:srgbClr val="7030A0"/>
                              </a:solidFill>
                            </a:rPr>
                            <a:t>[CTX26]</a:t>
                          </a:r>
                          <a:endParaRPr lang="zh-CN" altLang="en-US" sz="2200" b="1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200" b="1" i="1" smtClean="0"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</m:oMath>
                            </m:oMathPara>
                          </a14:m>
                          <a:endParaRPr lang="zh-CN" altLang="en-US" sz="2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CN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200" b="1" i="0" smtClean="0">
                                        <a:latin typeface="Cambria Math" panose="02040503050406030204" pitchFamily="18" charset="0"/>
                                      </a:rPr>
                                      <m:t>𝛀</m:t>
                                    </m:r>
                                  </m:e>
                                  <m:sub>
                                    <m:r>
                                      <a:rPr lang="en-US" altLang="zh-CN" sz="2200" b="1" i="1" smtClean="0"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</m:sub>
                                </m:sSub>
                                <m:r>
                                  <a:rPr lang="en-US" altLang="zh-CN" sz="2200" b="1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en-US" altLang="zh-CN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200" b="1" i="1" smtClean="0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e>
                                  <m:sup>
                                    <m:r>
                                      <a:rPr lang="en-US" altLang="zh-CN" sz="22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US" altLang="zh-CN" sz="2200" b="1" i="1" smtClean="0"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sSup>
                                      <m:sSupPr>
                                        <m:ctrlPr>
                                          <a:rPr lang="en-US" altLang="zh-CN" sz="22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zh-CN" sz="2200" b="1" i="1" smtClean="0"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e>
                                      <m:sup>
                                        <m:r>
                                          <a:rPr lang="en-US" altLang="zh-CN" sz="2200" b="1" i="1" smtClean="0">
                                            <a:latin typeface="Cambria Math" panose="02040503050406030204" pitchFamily="18" charset="0"/>
                                          </a:rPr>
                                          <m:t>𝒌</m:t>
                                        </m:r>
                                        <m:r>
                                          <a:rPr lang="en-US" altLang="zh-CN" sz="2200" b="1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altLang="zh-CN" sz="2200" b="1" i="1" smtClean="0"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p>
                                    </m:sSup>
                                  </m:sup>
                                </m:sSup>
                                <m:r>
                                  <a:rPr lang="en-US" altLang="zh-CN" sz="2200" b="1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2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30033596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b="1" dirty="0">
                              <a:solidFill>
                                <a:srgbClr val="FF0000"/>
                              </a:solidFill>
                            </a:rPr>
                            <a:t>Our Result</a:t>
                          </a:r>
                          <a:endParaRPr lang="zh-CN" altLang="en-US" sz="22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2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</m:oMath>
                            </m:oMathPara>
                          </a14:m>
                          <a:endParaRPr lang="zh-CN" altLang="en-US" sz="22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CN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200" b="1" i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𝛀</m:t>
                                    </m:r>
                                  </m:e>
                                  <m:sub>
                                    <m:r>
                                      <a:rPr lang="en-US" altLang="zh-CN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</m:sub>
                                </m:sSub>
                                <m:r>
                                  <a:rPr lang="en-US" altLang="zh-CN" sz="22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en-US" altLang="zh-CN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e>
                                  <m:sup>
                                    <m:r>
                                      <a:rPr lang="en-US" altLang="zh-CN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US" altLang="zh-CN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/[</m:t>
                                    </m:r>
                                    <m:r>
                                      <a:rPr lang="en-US" altLang="zh-CN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  <m:r>
                                      <a:rPr lang="en-US" altLang="zh-CN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altLang="zh-CN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  <m:r>
                                      <a:rPr lang="en-US" altLang="zh-CN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altLang="zh-CN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US" altLang="zh-CN" sz="22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)]</m:t>
                                    </m:r>
                                  </m:sup>
                                </m:sSup>
                                <m:r>
                                  <a:rPr lang="en-US" altLang="zh-CN" sz="22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22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003421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表格 2">
                <a:extLst>
                  <a:ext uri="{FF2B5EF4-FFF2-40B4-BE49-F238E27FC236}">
                    <a16:creationId xmlns:a16="http://schemas.microsoft.com/office/drawing/2014/main" id="{188AB7A9-A7A4-B6B0-A2C4-8AEE5A736F8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00701579"/>
                  </p:ext>
                </p:extLst>
              </p:nvPr>
            </p:nvGraphicFramePr>
            <p:xfrm>
              <a:off x="366091" y="1342774"/>
              <a:ext cx="11459818" cy="4523394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4830417">
                      <a:extLst>
                        <a:ext uri="{9D8B030D-6E8A-4147-A177-3AD203B41FA5}">
                          <a16:colId xmlns:a16="http://schemas.microsoft.com/office/drawing/2014/main" val="4011084844"/>
                        </a:ext>
                      </a:extLst>
                    </a:gridCol>
                    <a:gridCol w="2325756">
                      <a:extLst>
                        <a:ext uri="{9D8B030D-6E8A-4147-A177-3AD203B41FA5}">
                          <a16:colId xmlns:a16="http://schemas.microsoft.com/office/drawing/2014/main" val="567349167"/>
                        </a:ext>
                      </a:extLst>
                    </a:gridCol>
                    <a:gridCol w="4303645">
                      <a:extLst>
                        <a:ext uri="{9D8B030D-6E8A-4147-A177-3AD203B41FA5}">
                          <a16:colId xmlns:a16="http://schemas.microsoft.com/office/drawing/2014/main" val="2055225737"/>
                        </a:ext>
                      </a:extLst>
                    </a:gridCol>
                  </a:tblGrid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/>
                            <a:t>Reference</a:t>
                          </a:r>
                          <a:endParaRPr lang="zh-CN" alt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/>
                            <a:t>Size</a:t>
                          </a:r>
                          <a:endParaRPr lang="zh-CN" alt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2200" dirty="0"/>
                            <a:t>Distortion</a:t>
                          </a:r>
                          <a:endParaRPr lang="zh-CN" altLang="en-US" sz="2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69449474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>
                              <a:solidFill>
                                <a:srgbClr val="7030A0"/>
                              </a:solidFill>
                            </a:rPr>
                            <a:t>[RR98, Gup01]</a:t>
                          </a:r>
                          <a:endParaRPr lang="zh-CN" altLang="en-US" sz="2200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207592" t="-104839" r="-186126" b="-4008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166431" t="-104839" r="-708" b="-40080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79917979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>
                              <a:solidFill>
                                <a:srgbClr val="7030A0"/>
                              </a:solidFill>
                            </a:rPr>
                            <a:t>[BFN22, Bol04]</a:t>
                          </a:r>
                          <a:endParaRPr lang="zh-CN" altLang="en-US" sz="2200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207592" t="-204839" r="-186126" b="-3008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166431" t="-204839" r="-708" b="-30080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8549636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dirty="0">
                              <a:solidFill>
                                <a:srgbClr val="7030A0"/>
                              </a:solidFill>
                            </a:rPr>
                            <a:t>[MN07, ACE+18, BFN22, Bol04]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207592" t="-307317" r="-186126" b="-2032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166431" t="-307317" r="-708" b="-2032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93907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b="1" dirty="0">
                              <a:solidFill>
                                <a:srgbClr val="7030A0"/>
                              </a:solidFill>
                            </a:rPr>
                            <a:t>[CTX26]</a:t>
                          </a:r>
                          <a:endParaRPr lang="zh-CN" altLang="en-US" sz="2200" b="1" dirty="0">
                            <a:solidFill>
                              <a:srgbClr val="7030A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207592" t="-404032" r="-186126" b="-10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166431" t="-404032" r="-708" b="-1016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30033596"/>
                      </a:ext>
                    </a:extLst>
                  </a:tr>
                  <a:tr h="75389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200" b="1" dirty="0">
                              <a:solidFill>
                                <a:srgbClr val="FF0000"/>
                              </a:solidFill>
                            </a:rPr>
                            <a:t>Our Result</a:t>
                          </a:r>
                          <a:endParaRPr lang="zh-CN" altLang="en-US" sz="22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207592" t="-504032" r="-186126" b="-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3"/>
                          <a:stretch>
                            <a:fillRect l="-166431" t="-504032" r="-708" b="-16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0034213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2">
                <a:extLst>
                  <a:ext uri="{FF2B5EF4-FFF2-40B4-BE49-F238E27FC236}">
                    <a16:creationId xmlns:a16="http://schemas.microsoft.com/office/drawing/2014/main" id="{A9983F21-6961-C878-0F92-AEB4B2CE7B25}"/>
                  </a:ext>
                </a:extLst>
              </p:cNvPr>
              <p:cNvSpPr txBox="1"/>
              <p:nvPr/>
            </p:nvSpPr>
            <p:spPr>
              <a:xfrm>
                <a:off x="540407" y="5953229"/>
                <a:ext cx="1098898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We further </a:t>
                </a:r>
                <a:r>
                  <a:rPr lang="en-US" altLang="zh-CN" sz="2400" dirty="0">
                    <a:latin typeface="Calibri (Body)"/>
                    <a:cs typeface="Times New Roman" panose="02020603050405020304" pitchFamily="18" charset="0"/>
                  </a:rPr>
                  <a:t>develop the topological approach.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0" dirty="0">
                    <a:cs typeface="Times New Roman" panose="02020603050405020304" pitchFamily="18" charset="0"/>
                  </a:rPr>
                  <a:t>Here</a:t>
                </a:r>
                <a:r>
                  <a:rPr lang="en-US" altLang="zh-TW" sz="2400" b="0" dirty="0">
                    <a:solidFill>
                      <a:schemeClr val="accent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 is the smallest prime </a:t>
                </a:r>
                <a:r>
                  <a:rPr lang="en-US" altLang="zh-TW" sz="2400" dirty="0" err="1">
                    <a:latin typeface="Calibri (Body)"/>
                    <a:cs typeface="Times New Roman" panose="02020603050405020304" pitchFamily="18" charset="0"/>
                  </a:rPr>
                  <a:t>s.t.</a:t>
                </a: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. Thus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. </a:t>
                </a:r>
                <a:r>
                  <a:rPr lang="en-US" altLang="zh-TW" sz="2400" b="1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Gap from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en-US" altLang="zh-TW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𝐞𝐱𝐩</m:t>
                        </m:r>
                      </m:fName>
                      <m:e>
                        <m:r>
                          <a:rPr lang="en-US" altLang="zh-TW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TW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𝒌</m:t>
                        </m:r>
                        <m:r>
                          <a:rPr lang="en-US" altLang="zh-TW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altLang="zh-TW" sz="2400" b="1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𝑶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𝒌</m:t>
                    </m:r>
                    <m:r>
                      <a:rPr lang="en-US" altLang="zh-TW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TW" sz="2400" b="1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.</a:t>
                </a:r>
                <a:endParaRPr lang="en-US" altLang="zh-TW" sz="2400" b="1" dirty="0">
                  <a:latin typeface="Calibri (Body)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2">
                <a:extLst>
                  <a:ext uri="{FF2B5EF4-FFF2-40B4-BE49-F238E27FC236}">
                    <a16:creationId xmlns:a16="http://schemas.microsoft.com/office/drawing/2014/main" id="{A9983F21-6961-C878-0F92-AEB4B2CE7B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5953229"/>
                <a:ext cx="10988983" cy="830997"/>
              </a:xfrm>
              <a:prstGeom prst="rect">
                <a:avLst/>
              </a:prstGeom>
              <a:blipFill>
                <a:blip r:embed="rId4"/>
                <a:stretch>
                  <a:fillRect l="-777" t="-5882" b="-161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284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D63A49A7-0C47-4EB1-B2C3-65821418860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13960" y="2829128"/>
                <a:ext cx="8364079" cy="193809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en-US" altLang="zh-CN" sz="3600" b="1" i="1" dirty="0">
                    <a:solidFill>
                      <a:schemeClr val="accent1"/>
                    </a:solidFill>
                    <a:latin typeface="Calibri (Body)"/>
                    <a:cs typeface="Times New Roman" panose="02020603050405020304" pitchFamily="18" charset="0"/>
                  </a:rPr>
                  <a:t>Hard Instances for </a:t>
                </a:r>
                <a14:m>
                  <m:oMath xmlns:m="http://schemas.openxmlformats.org/officeDocument/2006/math">
                    <m:r>
                      <a:rPr lang="en-US" altLang="zh-CN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𝒌</m:t>
                    </m:r>
                    <m:r>
                      <a:rPr lang="en-US" altLang="zh-CN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</m:oMath>
                </a14:m>
                <a:r>
                  <a:rPr lang="en-US" altLang="zh-CN" sz="3600" b="1" i="1" dirty="0">
                    <a:solidFill>
                      <a:schemeClr val="accent1"/>
                    </a:solidFill>
                    <a:latin typeface="Calibri (Body)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altLang="zh-CN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</m:t>
                    </m:r>
                  </m:oMath>
                </a14:m>
                <a:br>
                  <a:rPr lang="en-US" i="1" dirty="0">
                    <a:solidFill>
                      <a:srgbClr val="0070C0"/>
                    </a:solidFill>
                    <a:latin typeface="Calibri (Body)"/>
                    <a:cs typeface="Times New Roman" panose="02020603050405020304" pitchFamily="18" charset="0"/>
                  </a:rPr>
                </a:br>
                <a:endParaRPr lang="en-US" sz="1600" dirty="0">
                  <a:latin typeface="Calibri (Body)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altLang="zh-TW" sz="2000" dirty="0">
                    <a:latin typeface="+mn-lt"/>
                    <a:cs typeface="Times New Roman" panose="02020603050405020304" pitchFamily="18" charset="0"/>
                  </a:rPr>
                  <a:t>Based on</a:t>
                </a:r>
                <a:r>
                  <a:rPr lang="en-US" altLang="zh-TW" sz="2000" dirty="0">
                    <a:solidFill>
                      <a:srgbClr val="7030A0"/>
                    </a:solidFill>
                    <a:latin typeface="+mn-lt"/>
                    <a:cs typeface="Times New Roman" panose="02020603050405020304" pitchFamily="18" charset="0"/>
                  </a:rPr>
                  <a:t> [</a:t>
                </a:r>
                <a:r>
                  <a:rPr lang="en-US" altLang="zh-CN" sz="2000" dirty="0" err="1">
                    <a:solidFill>
                      <a:srgbClr val="7030A0"/>
                    </a:solidFill>
                    <a:latin typeface="+mn-lt"/>
                  </a:rPr>
                  <a:t>Rabinovich</a:t>
                </a:r>
                <a:r>
                  <a:rPr lang="en-US" altLang="zh-CN" sz="2000" dirty="0">
                    <a:solidFill>
                      <a:srgbClr val="7030A0"/>
                    </a:solidFill>
                    <a:latin typeface="+mn-lt"/>
                  </a:rPr>
                  <a:t>, Raz ’98]</a:t>
                </a:r>
                <a:r>
                  <a:rPr lang="en-US" altLang="zh-CN" sz="2000" dirty="0">
                    <a:latin typeface="+mn-lt"/>
                  </a:rPr>
                  <a:t>,</a:t>
                </a:r>
                <a:r>
                  <a:rPr lang="en-US" altLang="zh-CN" sz="2000" dirty="0">
                    <a:solidFill>
                      <a:srgbClr val="7030A0"/>
                    </a:solidFill>
                    <a:latin typeface="+mn-lt"/>
                  </a:rPr>
                  <a:t> [Gupta ’01] </a:t>
                </a:r>
                <a:r>
                  <a:rPr lang="en-US" altLang="zh-CN" sz="2000" dirty="0">
                    <a:latin typeface="+mn-lt"/>
                  </a:rPr>
                  <a:t>and</a:t>
                </a:r>
                <a:r>
                  <a:rPr lang="en-US" altLang="zh-CN" sz="2000" dirty="0">
                    <a:solidFill>
                      <a:srgbClr val="7030A0"/>
                    </a:solidFill>
                    <a:latin typeface="+mn-lt"/>
                  </a:rPr>
                  <a:t> [Chen, Tan, Xu ’26] </a:t>
                </a:r>
                <a:endParaRPr lang="en-US" sz="2000" i="1" dirty="0">
                  <a:latin typeface="+mn-lt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D63A49A7-0C47-4EB1-B2C3-6582141886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960" y="2829128"/>
                <a:ext cx="8364079" cy="1938094"/>
              </a:xfrm>
              <a:prstGeom prst="rect">
                <a:avLst/>
              </a:prstGeom>
              <a:blipFill>
                <a:blip r:embed="rId3"/>
                <a:stretch>
                  <a:fillRect t="-75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4034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019CD-D3CE-796B-ED66-7E8F47B93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E31098A-48A3-6F0B-0074-7035F27B7C81}"/>
                  </a:ext>
                </a:extLst>
              </p:cNvPr>
              <p:cNvSpPr txBox="1"/>
              <p:nvPr/>
            </p:nvSpPr>
            <p:spPr>
              <a:xfrm>
                <a:off x="540407" y="404984"/>
                <a:ext cx="269336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3200" b="1" i="1" spc="3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𝒌</m:t>
                    </m:r>
                    <m:r>
                      <a:rPr lang="en-US" altLang="zh-CN" sz="3200" b="1" i="1" spc="3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3200" b="1" i="1" spc="3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</m:oMath>
                </a14:m>
                <a:r>
                  <a:rPr lang="en-US" sz="3200" b="1" spc="300" dirty="0">
                    <a:latin typeface="Calibri (Body)"/>
                    <a:cs typeface="Times New Roman" panose="02020603050405020304" pitchFamily="18" charset="0"/>
                  </a:rPr>
                  <a:t>: Cycle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E31098A-48A3-6F0B-0074-7035F27B7C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404984"/>
                <a:ext cx="2693366" cy="584775"/>
              </a:xfrm>
              <a:prstGeom prst="rect">
                <a:avLst/>
              </a:prstGeom>
              <a:blipFill>
                <a:blip r:embed="rId2"/>
                <a:stretch>
                  <a:fillRect t="-12500" r="-4535" b="-343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3782BB3-338B-CAC4-A4B0-95FDBDAAF536}"/>
                  </a:ext>
                </a:extLst>
              </p:cNvPr>
              <p:cNvSpPr txBox="1"/>
              <p:nvPr/>
            </p:nvSpPr>
            <p:spPr>
              <a:xfrm>
                <a:off x="540407" y="1440873"/>
                <a:ext cx="10988983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Hard instance: </a:t>
                </a: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the unweighted </a:t>
                </a:r>
                <a:r>
                  <a:rPr lang="en-US" altLang="zh-TW" sz="2400" b="1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cycle</a:t>
                </a: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=(0,1,…,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altLang="zh-TW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−1)</m:t>
                    </m:r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Replace each tree edge by a shortest walk on the cycle. 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zh-CN" sz="2400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400" b="0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Π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accent1"/>
                    </a:solidFill>
                  </a:rPr>
                  <a:t> </a:t>
                </a:r>
                <a:r>
                  <a:rPr lang="en-US" altLang="zh-CN" sz="2400" dirty="0"/>
                  <a:t>be the induced walk from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altLang="zh-CN" sz="2400" dirty="0"/>
                  <a:t> to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CN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altLang="zh-CN" sz="2400" dirty="0"/>
                  <a:t>. 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zh-TW" sz="2400" dirty="0"/>
                  <a:t>Always exist a </a:t>
                </a:r>
                <a:r>
                  <a:rPr lang="en-US" altLang="zh-TW" sz="2400" dirty="0">
                    <a:solidFill>
                      <a:srgbClr val="FF0000"/>
                    </a:solidFill>
                  </a:rPr>
                  <a:t>bad</a:t>
                </a:r>
                <a:r>
                  <a:rPr lang="en-US" altLang="zh-TW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400" b="0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Π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!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3782BB3-338B-CAC4-A4B0-95FDBDAAF5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1440873"/>
                <a:ext cx="10988983" cy="1569660"/>
              </a:xfrm>
              <a:prstGeom prst="rect">
                <a:avLst/>
              </a:prstGeom>
              <a:blipFill>
                <a:blip r:embed="rId3"/>
                <a:stretch>
                  <a:fillRect l="-777" t="-3101" b="-77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1" name="图片 170">
            <a:extLst>
              <a:ext uri="{FF2B5EF4-FFF2-40B4-BE49-F238E27FC236}">
                <a16:creationId xmlns:a16="http://schemas.microsoft.com/office/drawing/2014/main" id="{7C419066-679F-A571-3B23-E0ADDA6939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496" y="2984075"/>
            <a:ext cx="2543346" cy="2464043"/>
          </a:xfrm>
          <a:prstGeom prst="rect">
            <a:avLst/>
          </a:prstGeom>
        </p:spPr>
      </p:pic>
      <p:pic>
        <p:nvPicPr>
          <p:cNvPr id="172" name="图片 171">
            <a:extLst>
              <a:ext uri="{FF2B5EF4-FFF2-40B4-BE49-F238E27FC236}">
                <a16:creationId xmlns:a16="http://schemas.microsoft.com/office/drawing/2014/main" id="{AA5B52FA-9BD2-8C98-DB50-7DD640BA3B1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47"/>
          <a:stretch>
            <a:fillRect/>
          </a:stretch>
        </p:blipFill>
        <p:spPr>
          <a:xfrm>
            <a:off x="4345426" y="3038329"/>
            <a:ext cx="4140485" cy="3790624"/>
          </a:xfrm>
          <a:prstGeom prst="rect">
            <a:avLst/>
          </a:prstGeom>
        </p:spPr>
      </p:pic>
      <p:pic>
        <p:nvPicPr>
          <p:cNvPr id="173" name="图片 172">
            <a:extLst>
              <a:ext uri="{FF2B5EF4-FFF2-40B4-BE49-F238E27FC236}">
                <a16:creationId xmlns:a16="http://schemas.microsoft.com/office/drawing/2014/main" id="{7DE742CD-41A9-6DE4-E755-6938F8F25F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58" y="3243742"/>
            <a:ext cx="2887326" cy="3634435"/>
          </a:xfrm>
          <a:prstGeom prst="rect">
            <a:avLst/>
          </a:prstGeom>
        </p:spPr>
      </p:pic>
      <p:cxnSp>
        <p:nvCxnSpPr>
          <p:cNvPr id="174" name="直接连接符 173">
            <a:extLst>
              <a:ext uri="{FF2B5EF4-FFF2-40B4-BE49-F238E27FC236}">
                <a16:creationId xmlns:a16="http://schemas.microsoft.com/office/drawing/2014/main" id="{3BD88AD3-618F-EDE3-28FB-8466BD6149D9}"/>
              </a:ext>
            </a:extLst>
          </p:cNvPr>
          <p:cNvCxnSpPr/>
          <p:nvPr/>
        </p:nvCxnSpPr>
        <p:spPr>
          <a:xfrm>
            <a:off x="2447231" y="3492606"/>
            <a:ext cx="0" cy="720000"/>
          </a:xfrm>
          <a:prstGeom prst="line">
            <a:avLst/>
          </a:prstGeom>
          <a:ln w="19050">
            <a:solidFill>
              <a:schemeClr val="accent2"/>
            </a:solidFill>
            <a:prstDash val="dash"/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接连接符 174">
            <a:extLst>
              <a:ext uri="{FF2B5EF4-FFF2-40B4-BE49-F238E27FC236}">
                <a16:creationId xmlns:a16="http://schemas.microsoft.com/office/drawing/2014/main" id="{FFBFD695-C8A1-3577-3D2E-469D9863F529}"/>
              </a:ext>
            </a:extLst>
          </p:cNvPr>
          <p:cNvCxnSpPr>
            <a:cxnSpLocks/>
          </p:cNvCxnSpPr>
          <p:nvPr/>
        </p:nvCxnSpPr>
        <p:spPr>
          <a:xfrm flipH="1" flipV="1">
            <a:off x="2126259" y="5222785"/>
            <a:ext cx="361677" cy="345553"/>
          </a:xfrm>
          <a:prstGeom prst="line">
            <a:avLst/>
          </a:prstGeom>
          <a:ln w="19050">
            <a:solidFill>
              <a:schemeClr val="accent2"/>
            </a:solidFill>
            <a:prstDash val="dash"/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6" name="组合 175">
            <a:extLst>
              <a:ext uri="{FF2B5EF4-FFF2-40B4-BE49-F238E27FC236}">
                <a16:creationId xmlns:a16="http://schemas.microsoft.com/office/drawing/2014/main" id="{75FEBB7F-4873-A39E-3A1E-7E75E2D6C975}"/>
              </a:ext>
            </a:extLst>
          </p:cNvPr>
          <p:cNvGrpSpPr/>
          <p:nvPr/>
        </p:nvGrpSpPr>
        <p:grpSpPr>
          <a:xfrm>
            <a:off x="2039372" y="5303618"/>
            <a:ext cx="571630" cy="968864"/>
            <a:chOff x="1692537" y="5124941"/>
            <a:chExt cx="571630" cy="968864"/>
          </a:xfrm>
        </p:grpSpPr>
        <p:cxnSp>
          <p:nvCxnSpPr>
            <p:cNvPr id="177" name="直接连接符 176">
              <a:extLst>
                <a:ext uri="{FF2B5EF4-FFF2-40B4-BE49-F238E27FC236}">
                  <a16:creationId xmlns:a16="http://schemas.microsoft.com/office/drawing/2014/main" id="{1A54C25B-7476-3753-3DF3-1759CC68DF5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92537" y="5124941"/>
              <a:ext cx="571630" cy="500004"/>
            </a:xfrm>
            <a:prstGeom prst="line">
              <a:avLst/>
            </a:prstGeom>
            <a:ln w="19050">
              <a:solidFill>
                <a:schemeClr val="accent2"/>
              </a:solidFill>
              <a:prstDash val="dash"/>
              <a:headEnd type="none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直接连接符 177">
              <a:extLst>
                <a:ext uri="{FF2B5EF4-FFF2-40B4-BE49-F238E27FC236}">
                  <a16:creationId xmlns:a16="http://schemas.microsoft.com/office/drawing/2014/main" id="{387E86B3-E5F6-D381-43EB-0292933FCC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3375" y="5666881"/>
              <a:ext cx="390792" cy="426924"/>
            </a:xfrm>
            <a:prstGeom prst="line">
              <a:avLst/>
            </a:prstGeom>
            <a:ln w="19050">
              <a:solidFill>
                <a:schemeClr val="accent2"/>
              </a:solidFill>
              <a:prstDash val="dash"/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9" name="组合 178">
            <a:extLst>
              <a:ext uri="{FF2B5EF4-FFF2-40B4-BE49-F238E27FC236}">
                <a16:creationId xmlns:a16="http://schemas.microsoft.com/office/drawing/2014/main" id="{A6F1CBAF-7D99-6086-EA26-C14FB821F16B}"/>
              </a:ext>
            </a:extLst>
          </p:cNvPr>
          <p:cNvGrpSpPr/>
          <p:nvPr/>
        </p:nvGrpSpPr>
        <p:grpSpPr>
          <a:xfrm>
            <a:off x="2447231" y="4340959"/>
            <a:ext cx="321315" cy="1008167"/>
            <a:chOff x="2100396" y="4162282"/>
            <a:chExt cx="321315" cy="1008167"/>
          </a:xfrm>
        </p:grpSpPr>
        <p:cxnSp>
          <p:nvCxnSpPr>
            <p:cNvPr id="180" name="直接连接符 179">
              <a:extLst>
                <a:ext uri="{FF2B5EF4-FFF2-40B4-BE49-F238E27FC236}">
                  <a16:creationId xmlns:a16="http://schemas.microsoft.com/office/drawing/2014/main" id="{641034DB-BC0E-C78B-AC8C-34E8D8FBF7E0}"/>
                </a:ext>
              </a:extLst>
            </p:cNvPr>
            <p:cNvCxnSpPr/>
            <p:nvPr/>
          </p:nvCxnSpPr>
          <p:spPr>
            <a:xfrm>
              <a:off x="2100396" y="4162282"/>
              <a:ext cx="0" cy="720000"/>
            </a:xfrm>
            <a:prstGeom prst="line">
              <a:avLst/>
            </a:prstGeom>
            <a:ln w="19050">
              <a:solidFill>
                <a:schemeClr val="accent2"/>
              </a:solidFill>
              <a:prstDash val="dash"/>
              <a:headEnd type="none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直接连接符 180">
              <a:extLst>
                <a:ext uri="{FF2B5EF4-FFF2-40B4-BE49-F238E27FC236}">
                  <a16:creationId xmlns:a16="http://schemas.microsoft.com/office/drawing/2014/main" id="{81300C04-B476-CD53-7899-D56A9BC0FC5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106623" y="4875831"/>
              <a:ext cx="315088" cy="294618"/>
            </a:xfrm>
            <a:prstGeom prst="line">
              <a:avLst/>
            </a:prstGeom>
            <a:ln w="19050">
              <a:solidFill>
                <a:schemeClr val="accent2"/>
              </a:solidFill>
              <a:prstDash val="dash"/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2" name="组合 181">
            <a:extLst>
              <a:ext uri="{FF2B5EF4-FFF2-40B4-BE49-F238E27FC236}">
                <a16:creationId xmlns:a16="http://schemas.microsoft.com/office/drawing/2014/main" id="{CA82BE41-D6D4-E9D0-7AB3-8AB4CF69C09B}"/>
              </a:ext>
            </a:extLst>
          </p:cNvPr>
          <p:cNvGrpSpPr/>
          <p:nvPr/>
        </p:nvGrpSpPr>
        <p:grpSpPr>
          <a:xfrm>
            <a:off x="1595479" y="5410600"/>
            <a:ext cx="729708" cy="722092"/>
            <a:chOff x="1248644" y="5231923"/>
            <a:chExt cx="729708" cy="722092"/>
          </a:xfrm>
        </p:grpSpPr>
        <p:cxnSp>
          <p:nvCxnSpPr>
            <p:cNvPr id="183" name="直接连接符 182">
              <a:extLst>
                <a:ext uri="{FF2B5EF4-FFF2-40B4-BE49-F238E27FC236}">
                  <a16:creationId xmlns:a16="http://schemas.microsoft.com/office/drawing/2014/main" id="{B6E8AF89-2820-FFCD-CD21-7A92E1C48E5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48644" y="5239957"/>
              <a:ext cx="390792" cy="426924"/>
            </a:xfrm>
            <a:prstGeom prst="line">
              <a:avLst/>
            </a:prstGeom>
            <a:ln w="19050">
              <a:solidFill>
                <a:schemeClr val="accent2"/>
              </a:solidFill>
              <a:prstDash val="dash"/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直接连接符 183">
              <a:extLst>
                <a:ext uri="{FF2B5EF4-FFF2-40B4-BE49-F238E27FC236}">
                  <a16:creationId xmlns:a16="http://schemas.microsoft.com/office/drawing/2014/main" id="{BE1DD6A4-3A13-2B8E-866D-74D90D6D862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39436" y="5231923"/>
              <a:ext cx="338916" cy="287134"/>
            </a:xfrm>
            <a:prstGeom prst="line">
              <a:avLst/>
            </a:prstGeom>
            <a:ln w="19050">
              <a:solidFill>
                <a:schemeClr val="accent2"/>
              </a:solidFill>
              <a:prstDash val="dash"/>
              <a:headEnd type="none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直接连接符 184">
              <a:extLst>
                <a:ext uri="{FF2B5EF4-FFF2-40B4-BE49-F238E27FC236}">
                  <a16:creationId xmlns:a16="http://schemas.microsoft.com/office/drawing/2014/main" id="{D4D77CDC-9B6E-C07D-938F-4CC51846C5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76992" y="5527091"/>
              <a:ext cx="390792" cy="426924"/>
            </a:xfrm>
            <a:prstGeom prst="line">
              <a:avLst/>
            </a:prstGeom>
            <a:ln w="19050">
              <a:solidFill>
                <a:schemeClr val="accent2"/>
              </a:solidFill>
              <a:prstDash val="dash"/>
              <a:headEnd type="none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6" name="组合 185">
            <a:extLst>
              <a:ext uri="{FF2B5EF4-FFF2-40B4-BE49-F238E27FC236}">
                <a16:creationId xmlns:a16="http://schemas.microsoft.com/office/drawing/2014/main" id="{6E064280-4324-E6A8-6298-57C7FBB22AC8}"/>
              </a:ext>
            </a:extLst>
          </p:cNvPr>
          <p:cNvGrpSpPr/>
          <p:nvPr/>
        </p:nvGrpSpPr>
        <p:grpSpPr>
          <a:xfrm>
            <a:off x="1396970" y="4700959"/>
            <a:ext cx="2451462" cy="1504385"/>
            <a:chOff x="1050135" y="4522282"/>
            <a:chExt cx="2451462" cy="1504385"/>
          </a:xfrm>
        </p:grpSpPr>
        <p:cxnSp>
          <p:nvCxnSpPr>
            <p:cNvPr id="187" name="直接连接符 186">
              <a:extLst>
                <a:ext uri="{FF2B5EF4-FFF2-40B4-BE49-F238E27FC236}">
                  <a16:creationId xmlns:a16="http://schemas.microsoft.com/office/drawing/2014/main" id="{6276CB1B-BF5A-CCDA-9099-527B05B4A08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0135" y="4522282"/>
              <a:ext cx="910127" cy="867379"/>
            </a:xfrm>
            <a:prstGeom prst="line">
              <a:avLst/>
            </a:prstGeom>
            <a:ln w="19050">
              <a:solidFill>
                <a:schemeClr val="accent2"/>
              </a:solidFill>
              <a:prstDash val="dash"/>
              <a:headEnd type="none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直接连接符 187">
              <a:extLst>
                <a:ext uri="{FF2B5EF4-FFF2-40B4-BE49-F238E27FC236}">
                  <a16:creationId xmlns:a16="http://schemas.microsoft.com/office/drawing/2014/main" id="{1DC2425B-F786-22CA-1E1C-036B57F3C28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960262" y="4530828"/>
              <a:ext cx="1541335" cy="1495839"/>
            </a:xfrm>
            <a:prstGeom prst="line">
              <a:avLst/>
            </a:prstGeom>
            <a:ln w="19050">
              <a:solidFill>
                <a:schemeClr val="accent2"/>
              </a:solidFill>
              <a:prstDash val="dash"/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9" name="直接连接符 188">
            <a:extLst>
              <a:ext uri="{FF2B5EF4-FFF2-40B4-BE49-F238E27FC236}">
                <a16:creationId xmlns:a16="http://schemas.microsoft.com/office/drawing/2014/main" id="{CEE1B293-08E6-EDC5-7435-A466D43CEBBD}"/>
              </a:ext>
            </a:extLst>
          </p:cNvPr>
          <p:cNvCxnSpPr/>
          <p:nvPr/>
        </p:nvCxnSpPr>
        <p:spPr>
          <a:xfrm>
            <a:off x="2447231" y="3492606"/>
            <a:ext cx="0" cy="720000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0" name="组合 189">
            <a:extLst>
              <a:ext uri="{FF2B5EF4-FFF2-40B4-BE49-F238E27FC236}">
                <a16:creationId xmlns:a16="http://schemas.microsoft.com/office/drawing/2014/main" id="{D338D35A-EFC3-5CF0-42D8-F04F57D51E0F}"/>
              </a:ext>
            </a:extLst>
          </p:cNvPr>
          <p:cNvGrpSpPr/>
          <p:nvPr/>
        </p:nvGrpSpPr>
        <p:grpSpPr>
          <a:xfrm>
            <a:off x="2445635" y="4340277"/>
            <a:ext cx="321315" cy="1008167"/>
            <a:chOff x="2100396" y="4162282"/>
            <a:chExt cx="321315" cy="1008167"/>
          </a:xfrm>
        </p:grpSpPr>
        <p:cxnSp>
          <p:nvCxnSpPr>
            <p:cNvPr id="191" name="直接连接符 190">
              <a:extLst>
                <a:ext uri="{FF2B5EF4-FFF2-40B4-BE49-F238E27FC236}">
                  <a16:creationId xmlns:a16="http://schemas.microsoft.com/office/drawing/2014/main" id="{53BAEF24-CB62-FCD2-BA93-99AD17115BCF}"/>
                </a:ext>
              </a:extLst>
            </p:cNvPr>
            <p:cNvCxnSpPr/>
            <p:nvPr/>
          </p:nvCxnSpPr>
          <p:spPr>
            <a:xfrm>
              <a:off x="2100396" y="4162282"/>
              <a:ext cx="0" cy="72000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直接连接符 191">
              <a:extLst>
                <a:ext uri="{FF2B5EF4-FFF2-40B4-BE49-F238E27FC236}">
                  <a16:creationId xmlns:a16="http://schemas.microsoft.com/office/drawing/2014/main" id="{9AF813BD-CB5E-3A94-A72C-D21AE353D68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106623" y="4875831"/>
              <a:ext cx="315088" cy="294618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3" name="直接连接符 192">
            <a:extLst>
              <a:ext uri="{FF2B5EF4-FFF2-40B4-BE49-F238E27FC236}">
                <a16:creationId xmlns:a16="http://schemas.microsoft.com/office/drawing/2014/main" id="{F4DFD542-3E2B-58AD-4249-A8F029B87E60}"/>
              </a:ext>
            </a:extLst>
          </p:cNvPr>
          <p:cNvCxnSpPr>
            <a:cxnSpLocks/>
          </p:cNvCxnSpPr>
          <p:nvPr/>
        </p:nvCxnSpPr>
        <p:spPr>
          <a:xfrm flipH="1" flipV="1">
            <a:off x="2125235" y="5222277"/>
            <a:ext cx="361677" cy="345553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4" name="组合 193">
            <a:extLst>
              <a:ext uri="{FF2B5EF4-FFF2-40B4-BE49-F238E27FC236}">
                <a16:creationId xmlns:a16="http://schemas.microsoft.com/office/drawing/2014/main" id="{CF14F553-5723-2140-0CC6-B9B491AC5040}"/>
              </a:ext>
            </a:extLst>
          </p:cNvPr>
          <p:cNvGrpSpPr/>
          <p:nvPr/>
        </p:nvGrpSpPr>
        <p:grpSpPr>
          <a:xfrm>
            <a:off x="2038835" y="5305077"/>
            <a:ext cx="571630" cy="968864"/>
            <a:chOff x="1692537" y="5124941"/>
            <a:chExt cx="571630" cy="968864"/>
          </a:xfrm>
        </p:grpSpPr>
        <p:cxnSp>
          <p:nvCxnSpPr>
            <p:cNvPr id="195" name="直接连接符 194">
              <a:extLst>
                <a:ext uri="{FF2B5EF4-FFF2-40B4-BE49-F238E27FC236}">
                  <a16:creationId xmlns:a16="http://schemas.microsoft.com/office/drawing/2014/main" id="{074FB838-E7B4-D741-19EC-0D02ABB3D4E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92537" y="5124941"/>
              <a:ext cx="571630" cy="500004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直接连接符 195">
              <a:extLst>
                <a:ext uri="{FF2B5EF4-FFF2-40B4-BE49-F238E27FC236}">
                  <a16:creationId xmlns:a16="http://schemas.microsoft.com/office/drawing/2014/main" id="{8F052C0E-52BF-5FA8-B9AB-EF749DD3EED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3375" y="5666881"/>
              <a:ext cx="390792" cy="426924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7" name="组合 196">
            <a:extLst>
              <a:ext uri="{FF2B5EF4-FFF2-40B4-BE49-F238E27FC236}">
                <a16:creationId xmlns:a16="http://schemas.microsoft.com/office/drawing/2014/main" id="{6269907B-34E6-C75E-C072-C369744D6DE5}"/>
              </a:ext>
            </a:extLst>
          </p:cNvPr>
          <p:cNvGrpSpPr/>
          <p:nvPr/>
        </p:nvGrpSpPr>
        <p:grpSpPr>
          <a:xfrm>
            <a:off x="1596035" y="5409477"/>
            <a:ext cx="729708" cy="722092"/>
            <a:chOff x="1248644" y="5231923"/>
            <a:chExt cx="729708" cy="722092"/>
          </a:xfrm>
        </p:grpSpPr>
        <p:cxnSp>
          <p:nvCxnSpPr>
            <p:cNvPr id="198" name="直接连接符 197">
              <a:extLst>
                <a:ext uri="{FF2B5EF4-FFF2-40B4-BE49-F238E27FC236}">
                  <a16:creationId xmlns:a16="http://schemas.microsoft.com/office/drawing/2014/main" id="{C9B10532-B616-7641-1FB3-DC8F9DEB23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48644" y="5239957"/>
              <a:ext cx="390792" cy="426924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直接连接符 198">
              <a:extLst>
                <a:ext uri="{FF2B5EF4-FFF2-40B4-BE49-F238E27FC236}">
                  <a16:creationId xmlns:a16="http://schemas.microsoft.com/office/drawing/2014/main" id="{E694AC68-989E-8573-D144-28EAB4BA379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39436" y="5231923"/>
              <a:ext cx="338916" cy="287134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直接连接符 199">
              <a:extLst>
                <a:ext uri="{FF2B5EF4-FFF2-40B4-BE49-F238E27FC236}">
                  <a16:creationId xmlns:a16="http://schemas.microsoft.com/office/drawing/2014/main" id="{C3DDE244-8920-722F-7AA7-96924D75B2E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76992" y="5527091"/>
              <a:ext cx="390792" cy="426924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1" name="组合 200">
            <a:extLst>
              <a:ext uri="{FF2B5EF4-FFF2-40B4-BE49-F238E27FC236}">
                <a16:creationId xmlns:a16="http://schemas.microsoft.com/office/drawing/2014/main" id="{9A0C5A38-CCCE-C737-620B-D5FD6486AB97}"/>
              </a:ext>
            </a:extLst>
          </p:cNvPr>
          <p:cNvGrpSpPr/>
          <p:nvPr/>
        </p:nvGrpSpPr>
        <p:grpSpPr>
          <a:xfrm>
            <a:off x="2625450" y="3492606"/>
            <a:ext cx="1306749" cy="2507751"/>
            <a:chOff x="2278615" y="3313929"/>
            <a:chExt cx="1306749" cy="2507751"/>
          </a:xfrm>
        </p:grpSpPr>
        <p:cxnSp>
          <p:nvCxnSpPr>
            <p:cNvPr id="202" name="直接连接符 201">
              <a:extLst>
                <a:ext uri="{FF2B5EF4-FFF2-40B4-BE49-F238E27FC236}">
                  <a16:creationId xmlns:a16="http://schemas.microsoft.com/office/drawing/2014/main" id="{B3B6965B-2CFA-A5E5-C43F-4FB0AE641BA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278615" y="4556673"/>
              <a:ext cx="1306749" cy="1265007"/>
            </a:xfrm>
            <a:prstGeom prst="line">
              <a:avLst/>
            </a:prstGeom>
            <a:ln w="19050">
              <a:solidFill>
                <a:schemeClr val="accent2"/>
              </a:solidFill>
              <a:prstDash val="dash"/>
              <a:headEnd type="non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直接连接符 202">
              <a:extLst>
                <a:ext uri="{FF2B5EF4-FFF2-40B4-BE49-F238E27FC236}">
                  <a16:creationId xmlns:a16="http://schemas.microsoft.com/office/drawing/2014/main" id="{E5E1AF55-3113-F2C8-7315-D7902156A8E1}"/>
                </a:ext>
              </a:extLst>
            </p:cNvPr>
            <p:cNvCxnSpPr>
              <a:cxnSpLocks/>
            </p:cNvCxnSpPr>
            <p:nvPr/>
          </p:nvCxnSpPr>
          <p:spPr>
            <a:xfrm>
              <a:off x="2296066" y="3313929"/>
              <a:ext cx="0" cy="1207671"/>
            </a:xfrm>
            <a:prstGeom prst="line">
              <a:avLst/>
            </a:prstGeom>
            <a:ln w="19050">
              <a:solidFill>
                <a:schemeClr val="accent2"/>
              </a:solidFill>
              <a:prstDash val="dash"/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4" name="组合 203">
            <a:extLst>
              <a:ext uri="{FF2B5EF4-FFF2-40B4-BE49-F238E27FC236}">
                <a16:creationId xmlns:a16="http://schemas.microsoft.com/office/drawing/2014/main" id="{3A269A60-3196-9CCE-9B44-81B6EF5C98A1}"/>
              </a:ext>
            </a:extLst>
          </p:cNvPr>
          <p:cNvGrpSpPr/>
          <p:nvPr/>
        </p:nvGrpSpPr>
        <p:grpSpPr>
          <a:xfrm>
            <a:off x="1398035" y="4700277"/>
            <a:ext cx="2451462" cy="1504385"/>
            <a:chOff x="1050135" y="4522282"/>
            <a:chExt cx="2451462" cy="1504385"/>
          </a:xfrm>
        </p:grpSpPr>
        <p:cxnSp>
          <p:nvCxnSpPr>
            <p:cNvPr id="205" name="直接连接符 204">
              <a:extLst>
                <a:ext uri="{FF2B5EF4-FFF2-40B4-BE49-F238E27FC236}">
                  <a16:creationId xmlns:a16="http://schemas.microsoft.com/office/drawing/2014/main" id="{7AFCAA30-1A1C-793D-14FD-C427AAEA19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0135" y="4522282"/>
              <a:ext cx="910127" cy="867379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直接连接符 205">
              <a:extLst>
                <a:ext uri="{FF2B5EF4-FFF2-40B4-BE49-F238E27FC236}">
                  <a16:creationId xmlns:a16="http://schemas.microsoft.com/office/drawing/2014/main" id="{DFB09C3F-D4A2-0DD1-4B21-300628D0A72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960262" y="4530828"/>
              <a:ext cx="1541335" cy="1495839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7" name="弧形 206">
            <a:extLst>
              <a:ext uri="{FF2B5EF4-FFF2-40B4-BE49-F238E27FC236}">
                <a16:creationId xmlns:a16="http://schemas.microsoft.com/office/drawing/2014/main" id="{377ACE31-F9BE-0BD4-4AF3-D134CE230CB4}"/>
              </a:ext>
            </a:extLst>
          </p:cNvPr>
          <p:cNvSpPr/>
          <p:nvPr/>
        </p:nvSpPr>
        <p:spPr>
          <a:xfrm>
            <a:off x="9010426" y="2958923"/>
            <a:ext cx="2520000" cy="2520000"/>
          </a:xfrm>
          <a:prstGeom prst="arc">
            <a:avLst>
              <a:gd name="adj1" fmla="val 16200000"/>
              <a:gd name="adj2" fmla="val 19335382"/>
            </a:avLst>
          </a:prstGeom>
          <a:ln w="19050">
            <a:solidFill>
              <a:schemeClr val="accent2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8" name="组合 207">
            <a:extLst>
              <a:ext uri="{FF2B5EF4-FFF2-40B4-BE49-F238E27FC236}">
                <a16:creationId xmlns:a16="http://schemas.microsoft.com/office/drawing/2014/main" id="{4D60A8AE-DBF9-FD14-E957-05ED06183645}"/>
              </a:ext>
            </a:extLst>
          </p:cNvPr>
          <p:cNvGrpSpPr/>
          <p:nvPr/>
        </p:nvGrpSpPr>
        <p:grpSpPr>
          <a:xfrm>
            <a:off x="8928169" y="2875421"/>
            <a:ext cx="2700000" cy="2700000"/>
            <a:chOff x="8557743" y="3588498"/>
            <a:chExt cx="2700000" cy="2700000"/>
          </a:xfrm>
        </p:grpSpPr>
        <p:sp>
          <p:nvSpPr>
            <p:cNvPr id="209" name="弧形 208">
              <a:extLst>
                <a:ext uri="{FF2B5EF4-FFF2-40B4-BE49-F238E27FC236}">
                  <a16:creationId xmlns:a16="http://schemas.microsoft.com/office/drawing/2014/main" id="{B5ADCDFF-1057-2EEE-5F59-2719FB9EAAC5}"/>
                </a:ext>
              </a:extLst>
            </p:cNvPr>
            <p:cNvSpPr/>
            <p:nvPr/>
          </p:nvSpPr>
          <p:spPr>
            <a:xfrm>
              <a:off x="8640000" y="3672000"/>
              <a:ext cx="2520000" cy="2520000"/>
            </a:xfrm>
            <a:prstGeom prst="arc">
              <a:avLst>
                <a:gd name="adj1" fmla="val 19337600"/>
                <a:gd name="adj2" fmla="val 3715059"/>
              </a:avLst>
            </a:prstGeom>
            <a:ln w="19050">
              <a:solidFill>
                <a:schemeClr val="accent2"/>
              </a:solidFill>
              <a:headEnd type="none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10" name="弧形 209">
              <a:extLst>
                <a:ext uri="{FF2B5EF4-FFF2-40B4-BE49-F238E27FC236}">
                  <a16:creationId xmlns:a16="http://schemas.microsoft.com/office/drawing/2014/main" id="{49C26728-58C2-D613-8B58-77B729A1F2CF}"/>
                </a:ext>
              </a:extLst>
            </p:cNvPr>
            <p:cNvSpPr/>
            <p:nvPr/>
          </p:nvSpPr>
          <p:spPr>
            <a:xfrm>
              <a:off x="8557743" y="3588498"/>
              <a:ext cx="2700000" cy="2700000"/>
            </a:xfrm>
            <a:prstGeom prst="arc">
              <a:avLst>
                <a:gd name="adj1" fmla="val 751287"/>
                <a:gd name="adj2" fmla="val 3679142"/>
              </a:avLst>
            </a:prstGeom>
            <a:ln w="19050">
              <a:solidFill>
                <a:schemeClr val="accent2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211" name="弧形 210">
            <a:extLst>
              <a:ext uri="{FF2B5EF4-FFF2-40B4-BE49-F238E27FC236}">
                <a16:creationId xmlns:a16="http://schemas.microsoft.com/office/drawing/2014/main" id="{7C94F6B6-445F-A0A8-DA3C-7A3FDC96B340}"/>
              </a:ext>
            </a:extLst>
          </p:cNvPr>
          <p:cNvSpPr/>
          <p:nvPr/>
        </p:nvSpPr>
        <p:spPr>
          <a:xfrm>
            <a:off x="9090908" y="3028156"/>
            <a:ext cx="2340000" cy="2340000"/>
          </a:xfrm>
          <a:prstGeom prst="arc">
            <a:avLst>
              <a:gd name="adj1" fmla="val 751287"/>
              <a:gd name="adj2" fmla="val 3679142"/>
            </a:avLst>
          </a:prstGeom>
          <a:ln w="19050">
            <a:solidFill>
              <a:schemeClr val="accent2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212" name="组合 211">
            <a:extLst>
              <a:ext uri="{FF2B5EF4-FFF2-40B4-BE49-F238E27FC236}">
                <a16:creationId xmlns:a16="http://schemas.microsoft.com/office/drawing/2014/main" id="{EE3DA2B0-E02E-1CB5-A993-68A6BEBBCEE4}"/>
              </a:ext>
            </a:extLst>
          </p:cNvPr>
          <p:cNvGrpSpPr/>
          <p:nvPr/>
        </p:nvGrpSpPr>
        <p:grpSpPr>
          <a:xfrm>
            <a:off x="9180908" y="3088523"/>
            <a:ext cx="2160000" cy="2160000"/>
            <a:chOff x="8810482" y="3801600"/>
            <a:chExt cx="2160000" cy="2160000"/>
          </a:xfrm>
        </p:grpSpPr>
        <p:sp>
          <p:nvSpPr>
            <p:cNvPr id="213" name="弧形 212">
              <a:extLst>
                <a:ext uri="{FF2B5EF4-FFF2-40B4-BE49-F238E27FC236}">
                  <a16:creationId xmlns:a16="http://schemas.microsoft.com/office/drawing/2014/main" id="{DA531360-4EE7-E401-8605-18D28AB4FD12}"/>
                </a:ext>
              </a:extLst>
            </p:cNvPr>
            <p:cNvSpPr/>
            <p:nvPr/>
          </p:nvSpPr>
          <p:spPr>
            <a:xfrm>
              <a:off x="8810482" y="3801600"/>
              <a:ext cx="2160000" cy="2160000"/>
            </a:xfrm>
            <a:prstGeom prst="arc">
              <a:avLst>
                <a:gd name="adj1" fmla="val 751287"/>
                <a:gd name="adj2" fmla="val 3679142"/>
              </a:avLst>
            </a:prstGeom>
            <a:ln w="19050">
              <a:solidFill>
                <a:schemeClr val="accent2"/>
              </a:solidFill>
              <a:headEnd type="triangle" w="med" len="med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14" name="弧形 213">
              <a:extLst>
                <a:ext uri="{FF2B5EF4-FFF2-40B4-BE49-F238E27FC236}">
                  <a16:creationId xmlns:a16="http://schemas.microsoft.com/office/drawing/2014/main" id="{A51C7594-2EAD-8A91-B6C8-6E6023B87C9E}"/>
                </a:ext>
              </a:extLst>
            </p:cNvPr>
            <p:cNvSpPr/>
            <p:nvPr/>
          </p:nvSpPr>
          <p:spPr>
            <a:xfrm>
              <a:off x="8990482" y="3939430"/>
              <a:ext cx="1800000" cy="1800000"/>
            </a:xfrm>
            <a:prstGeom prst="arc">
              <a:avLst>
                <a:gd name="adj1" fmla="val 827771"/>
                <a:gd name="adj2" fmla="val 6871054"/>
              </a:avLst>
            </a:prstGeom>
            <a:ln w="19050">
              <a:solidFill>
                <a:schemeClr val="accent2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215" name="组合 214">
            <a:extLst>
              <a:ext uri="{FF2B5EF4-FFF2-40B4-BE49-F238E27FC236}">
                <a16:creationId xmlns:a16="http://schemas.microsoft.com/office/drawing/2014/main" id="{DC3461C6-8C37-5BEC-9BC3-563EB6415848}"/>
              </a:ext>
            </a:extLst>
          </p:cNvPr>
          <p:cNvGrpSpPr/>
          <p:nvPr/>
        </p:nvGrpSpPr>
        <p:grpSpPr>
          <a:xfrm>
            <a:off x="8819052" y="2779381"/>
            <a:ext cx="3060000" cy="3060000"/>
            <a:chOff x="8448626" y="3492458"/>
            <a:chExt cx="3060000" cy="3060000"/>
          </a:xfrm>
        </p:grpSpPr>
        <p:sp>
          <p:nvSpPr>
            <p:cNvPr id="216" name="弧形 215">
              <a:extLst>
                <a:ext uri="{FF2B5EF4-FFF2-40B4-BE49-F238E27FC236}">
                  <a16:creationId xmlns:a16="http://schemas.microsoft.com/office/drawing/2014/main" id="{652359C9-9CD5-6504-C797-539E356D569A}"/>
                </a:ext>
              </a:extLst>
            </p:cNvPr>
            <p:cNvSpPr/>
            <p:nvPr/>
          </p:nvSpPr>
          <p:spPr>
            <a:xfrm>
              <a:off x="8448626" y="3492458"/>
              <a:ext cx="3060000" cy="3060000"/>
            </a:xfrm>
            <a:prstGeom prst="arc">
              <a:avLst>
                <a:gd name="adj1" fmla="val 827771"/>
                <a:gd name="adj2" fmla="val 10248867"/>
              </a:avLst>
            </a:prstGeom>
            <a:ln w="19050">
              <a:solidFill>
                <a:schemeClr val="accent2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17" name="弧形 216">
              <a:extLst>
                <a:ext uri="{FF2B5EF4-FFF2-40B4-BE49-F238E27FC236}">
                  <a16:creationId xmlns:a16="http://schemas.microsoft.com/office/drawing/2014/main" id="{AC74F16E-E080-2869-20CD-7A77F61EC4B8}"/>
                </a:ext>
              </a:extLst>
            </p:cNvPr>
            <p:cNvSpPr/>
            <p:nvPr/>
          </p:nvSpPr>
          <p:spPr>
            <a:xfrm>
              <a:off x="8526618" y="3515289"/>
              <a:ext cx="2880000" cy="2880000"/>
            </a:xfrm>
            <a:prstGeom prst="arc">
              <a:avLst>
                <a:gd name="adj1" fmla="val 827771"/>
                <a:gd name="adj2" fmla="val 7318251"/>
              </a:avLst>
            </a:prstGeom>
            <a:ln w="19050">
              <a:solidFill>
                <a:schemeClr val="accent2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218" name="弧形 217">
            <a:extLst>
              <a:ext uri="{FF2B5EF4-FFF2-40B4-BE49-F238E27FC236}">
                <a16:creationId xmlns:a16="http://schemas.microsoft.com/office/drawing/2014/main" id="{871EB169-8786-C704-00FA-79B8E8FAF351}"/>
              </a:ext>
            </a:extLst>
          </p:cNvPr>
          <p:cNvSpPr/>
          <p:nvPr/>
        </p:nvSpPr>
        <p:spPr>
          <a:xfrm>
            <a:off x="9558169" y="3477812"/>
            <a:ext cx="1440000" cy="1440000"/>
          </a:xfrm>
          <a:prstGeom prst="arc">
            <a:avLst>
              <a:gd name="adj1" fmla="val 12738826"/>
              <a:gd name="adj2" fmla="val 10140843"/>
            </a:avLst>
          </a:prstGeom>
          <a:ln w="19050">
            <a:solidFill>
              <a:schemeClr val="accent2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219" name="组合 218">
            <a:extLst>
              <a:ext uri="{FF2B5EF4-FFF2-40B4-BE49-F238E27FC236}">
                <a16:creationId xmlns:a16="http://schemas.microsoft.com/office/drawing/2014/main" id="{400B1C2A-6835-C0F3-67B2-8A231E060B4F}"/>
              </a:ext>
            </a:extLst>
          </p:cNvPr>
          <p:cNvGrpSpPr/>
          <p:nvPr/>
        </p:nvGrpSpPr>
        <p:grpSpPr>
          <a:xfrm>
            <a:off x="9640426" y="3595421"/>
            <a:ext cx="1260000" cy="1260000"/>
            <a:chOff x="9270000" y="4308498"/>
            <a:chExt cx="1260000" cy="1260000"/>
          </a:xfrm>
        </p:grpSpPr>
        <p:sp>
          <p:nvSpPr>
            <p:cNvPr id="220" name="弧形 219">
              <a:extLst>
                <a:ext uri="{FF2B5EF4-FFF2-40B4-BE49-F238E27FC236}">
                  <a16:creationId xmlns:a16="http://schemas.microsoft.com/office/drawing/2014/main" id="{3CCD17C1-B3AF-FC29-407F-A198B7DB46DC}"/>
                </a:ext>
              </a:extLst>
            </p:cNvPr>
            <p:cNvSpPr/>
            <p:nvPr/>
          </p:nvSpPr>
          <p:spPr>
            <a:xfrm>
              <a:off x="9270000" y="4308498"/>
              <a:ext cx="1260000" cy="1260000"/>
            </a:xfrm>
            <a:prstGeom prst="arc">
              <a:avLst>
                <a:gd name="adj1" fmla="val 12938741"/>
                <a:gd name="adj2" fmla="val 3385561"/>
              </a:avLst>
            </a:prstGeom>
            <a:ln w="19050">
              <a:solidFill>
                <a:schemeClr val="accent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21" name="弧形 220">
              <a:extLst>
                <a:ext uri="{FF2B5EF4-FFF2-40B4-BE49-F238E27FC236}">
                  <a16:creationId xmlns:a16="http://schemas.microsoft.com/office/drawing/2014/main" id="{9B47CED5-919A-FCDB-B51D-F034C5ED1226}"/>
                </a:ext>
              </a:extLst>
            </p:cNvPr>
            <p:cNvSpPr/>
            <p:nvPr/>
          </p:nvSpPr>
          <p:spPr>
            <a:xfrm>
              <a:off x="9360000" y="4396984"/>
              <a:ext cx="1080000" cy="1080000"/>
            </a:xfrm>
            <a:prstGeom prst="arc">
              <a:avLst>
                <a:gd name="adj1" fmla="val 16283062"/>
                <a:gd name="adj2" fmla="val 3385561"/>
              </a:avLst>
            </a:prstGeom>
            <a:ln w="19050">
              <a:solidFill>
                <a:schemeClr val="accent2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222" name="弧形 221">
            <a:extLst>
              <a:ext uri="{FF2B5EF4-FFF2-40B4-BE49-F238E27FC236}">
                <a16:creationId xmlns:a16="http://schemas.microsoft.com/office/drawing/2014/main" id="{252898DB-3804-4E04-834D-7E8F0F443EBF}"/>
              </a:ext>
            </a:extLst>
          </p:cNvPr>
          <p:cNvSpPr/>
          <p:nvPr/>
        </p:nvSpPr>
        <p:spPr>
          <a:xfrm>
            <a:off x="9010426" y="2958923"/>
            <a:ext cx="2520000" cy="2520000"/>
          </a:xfrm>
          <a:prstGeom prst="arc">
            <a:avLst>
              <a:gd name="adj1" fmla="val 16200000"/>
              <a:gd name="adj2" fmla="val 19335382"/>
            </a:avLst>
          </a:prstGeom>
          <a:ln w="19050">
            <a:solidFill>
              <a:schemeClr val="accent1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23" name="组合 222">
            <a:extLst>
              <a:ext uri="{FF2B5EF4-FFF2-40B4-BE49-F238E27FC236}">
                <a16:creationId xmlns:a16="http://schemas.microsoft.com/office/drawing/2014/main" id="{E27CF9F0-5AF4-AEB4-47BB-735BA9776370}"/>
              </a:ext>
            </a:extLst>
          </p:cNvPr>
          <p:cNvGrpSpPr/>
          <p:nvPr/>
        </p:nvGrpSpPr>
        <p:grpSpPr>
          <a:xfrm>
            <a:off x="8927626" y="2876123"/>
            <a:ext cx="2700000" cy="2700000"/>
            <a:chOff x="8557743" y="3588498"/>
            <a:chExt cx="2700000" cy="2700000"/>
          </a:xfrm>
        </p:grpSpPr>
        <p:sp>
          <p:nvSpPr>
            <p:cNvPr id="224" name="弧形 223">
              <a:extLst>
                <a:ext uri="{FF2B5EF4-FFF2-40B4-BE49-F238E27FC236}">
                  <a16:creationId xmlns:a16="http://schemas.microsoft.com/office/drawing/2014/main" id="{5423AE1B-1D4E-856A-C6EA-1BB18A8F569F}"/>
                </a:ext>
              </a:extLst>
            </p:cNvPr>
            <p:cNvSpPr/>
            <p:nvPr/>
          </p:nvSpPr>
          <p:spPr>
            <a:xfrm>
              <a:off x="8640000" y="3672000"/>
              <a:ext cx="2520000" cy="2520000"/>
            </a:xfrm>
            <a:prstGeom prst="arc">
              <a:avLst>
                <a:gd name="adj1" fmla="val 19337600"/>
                <a:gd name="adj2" fmla="val 3715059"/>
              </a:avLst>
            </a:prstGeom>
            <a:ln w="19050">
              <a:solidFill>
                <a:schemeClr val="accent1"/>
              </a:solidFill>
              <a:headEnd type="none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25" name="弧形 224">
              <a:extLst>
                <a:ext uri="{FF2B5EF4-FFF2-40B4-BE49-F238E27FC236}">
                  <a16:creationId xmlns:a16="http://schemas.microsoft.com/office/drawing/2014/main" id="{43DA53D3-3B63-0D62-4D41-0E839FD02689}"/>
                </a:ext>
              </a:extLst>
            </p:cNvPr>
            <p:cNvSpPr/>
            <p:nvPr/>
          </p:nvSpPr>
          <p:spPr>
            <a:xfrm>
              <a:off x="8557743" y="3588498"/>
              <a:ext cx="2700000" cy="2700000"/>
            </a:xfrm>
            <a:prstGeom prst="arc">
              <a:avLst>
                <a:gd name="adj1" fmla="val 751287"/>
                <a:gd name="adj2" fmla="val 3679142"/>
              </a:avLst>
            </a:prstGeom>
            <a:ln w="19050">
              <a:solidFill>
                <a:schemeClr val="accent1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226" name="弧形 225">
            <a:extLst>
              <a:ext uri="{FF2B5EF4-FFF2-40B4-BE49-F238E27FC236}">
                <a16:creationId xmlns:a16="http://schemas.microsoft.com/office/drawing/2014/main" id="{F24F8034-4C06-2BA1-15B8-CDCC3DA5671C}"/>
              </a:ext>
            </a:extLst>
          </p:cNvPr>
          <p:cNvSpPr/>
          <p:nvPr/>
        </p:nvSpPr>
        <p:spPr>
          <a:xfrm>
            <a:off x="9089626" y="3027323"/>
            <a:ext cx="2340000" cy="2340000"/>
          </a:xfrm>
          <a:prstGeom prst="arc">
            <a:avLst>
              <a:gd name="adj1" fmla="val 751287"/>
              <a:gd name="adj2" fmla="val 3679142"/>
            </a:avLst>
          </a:prstGeom>
          <a:ln w="19050">
            <a:solidFill>
              <a:schemeClr val="accent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227" name="组合 226">
            <a:extLst>
              <a:ext uri="{FF2B5EF4-FFF2-40B4-BE49-F238E27FC236}">
                <a16:creationId xmlns:a16="http://schemas.microsoft.com/office/drawing/2014/main" id="{58D44EBF-572F-24C9-B6C0-C0E57D05D482}"/>
              </a:ext>
            </a:extLst>
          </p:cNvPr>
          <p:cNvGrpSpPr/>
          <p:nvPr/>
        </p:nvGrpSpPr>
        <p:grpSpPr>
          <a:xfrm>
            <a:off x="9179626" y="3088523"/>
            <a:ext cx="2160000" cy="2160000"/>
            <a:chOff x="8810482" y="3801600"/>
            <a:chExt cx="2160000" cy="2160000"/>
          </a:xfrm>
        </p:grpSpPr>
        <p:sp>
          <p:nvSpPr>
            <p:cNvPr id="228" name="弧形 227">
              <a:extLst>
                <a:ext uri="{FF2B5EF4-FFF2-40B4-BE49-F238E27FC236}">
                  <a16:creationId xmlns:a16="http://schemas.microsoft.com/office/drawing/2014/main" id="{456FCDA9-5B25-59D5-BEF1-15357E2BA0D5}"/>
                </a:ext>
              </a:extLst>
            </p:cNvPr>
            <p:cNvSpPr/>
            <p:nvPr/>
          </p:nvSpPr>
          <p:spPr>
            <a:xfrm>
              <a:off x="8810482" y="3801600"/>
              <a:ext cx="2160000" cy="2160000"/>
            </a:xfrm>
            <a:prstGeom prst="arc">
              <a:avLst>
                <a:gd name="adj1" fmla="val 751287"/>
                <a:gd name="adj2" fmla="val 3679142"/>
              </a:avLst>
            </a:prstGeom>
            <a:ln w="19050">
              <a:solidFill>
                <a:schemeClr val="accent1"/>
              </a:solidFill>
              <a:headEnd type="triangle" w="med" len="med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29" name="弧形 228">
              <a:extLst>
                <a:ext uri="{FF2B5EF4-FFF2-40B4-BE49-F238E27FC236}">
                  <a16:creationId xmlns:a16="http://schemas.microsoft.com/office/drawing/2014/main" id="{41D4BB32-1481-1C8F-9E26-DEBF71882B75}"/>
                </a:ext>
              </a:extLst>
            </p:cNvPr>
            <p:cNvSpPr/>
            <p:nvPr/>
          </p:nvSpPr>
          <p:spPr>
            <a:xfrm>
              <a:off x="8990482" y="3939430"/>
              <a:ext cx="1800000" cy="1800000"/>
            </a:xfrm>
            <a:prstGeom prst="arc">
              <a:avLst>
                <a:gd name="adj1" fmla="val 827771"/>
                <a:gd name="adj2" fmla="val 6871054"/>
              </a:avLst>
            </a:prstGeom>
            <a:ln w="19050">
              <a:solidFill>
                <a:schemeClr val="accent1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230" name="组合 229">
            <a:extLst>
              <a:ext uri="{FF2B5EF4-FFF2-40B4-BE49-F238E27FC236}">
                <a16:creationId xmlns:a16="http://schemas.microsoft.com/office/drawing/2014/main" id="{6EA187C0-AB19-4DFC-6243-8611AF9457DF}"/>
              </a:ext>
            </a:extLst>
          </p:cNvPr>
          <p:cNvGrpSpPr/>
          <p:nvPr/>
        </p:nvGrpSpPr>
        <p:grpSpPr>
          <a:xfrm>
            <a:off x="8819626" y="2778923"/>
            <a:ext cx="3060000" cy="3060000"/>
            <a:chOff x="8448626" y="3492458"/>
            <a:chExt cx="3060000" cy="3060000"/>
          </a:xfrm>
        </p:grpSpPr>
        <p:sp>
          <p:nvSpPr>
            <p:cNvPr id="231" name="弧形 230">
              <a:extLst>
                <a:ext uri="{FF2B5EF4-FFF2-40B4-BE49-F238E27FC236}">
                  <a16:creationId xmlns:a16="http://schemas.microsoft.com/office/drawing/2014/main" id="{D6A43FC5-2660-0E59-4D80-47D4D062FE00}"/>
                </a:ext>
              </a:extLst>
            </p:cNvPr>
            <p:cNvSpPr/>
            <p:nvPr/>
          </p:nvSpPr>
          <p:spPr>
            <a:xfrm>
              <a:off x="8448626" y="3492458"/>
              <a:ext cx="3060000" cy="3060000"/>
            </a:xfrm>
            <a:prstGeom prst="arc">
              <a:avLst>
                <a:gd name="adj1" fmla="val 827771"/>
                <a:gd name="adj2" fmla="val 10248867"/>
              </a:avLst>
            </a:prstGeom>
            <a:ln w="19050">
              <a:solidFill>
                <a:schemeClr val="accent1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32" name="弧形 231">
              <a:extLst>
                <a:ext uri="{FF2B5EF4-FFF2-40B4-BE49-F238E27FC236}">
                  <a16:creationId xmlns:a16="http://schemas.microsoft.com/office/drawing/2014/main" id="{C5F5BFF0-5C67-0309-C381-5E6563E9DCC8}"/>
                </a:ext>
              </a:extLst>
            </p:cNvPr>
            <p:cNvSpPr/>
            <p:nvPr/>
          </p:nvSpPr>
          <p:spPr>
            <a:xfrm>
              <a:off x="8526618" y="3515289"/>
              <a:ext cx="2880000" cy="2880000"/>
            </a:xfrm>
            <a:prstGeom prst="arc">
              <a:avLst>
                <a:gd name="adj1" fmla="val 827771"/>
                <a:gd name="adj2" fmla="val 7318251"/>
              </a:avLst>
            </a:prstGeom>
            <a:ln w="19050">
              <a:solidFill>
                <a:schemeClr val="accent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233" name="弧形 232">
            <a:extLst>
              <a:ext uri="{FF2B5EF4-FFF2-40B4-BE49-F238E27FC236}">
                <a16:creationId xmlns:a16="http://schemas.microsoft.com/office/drawing/2014/main" id="{A8565E4F-8563-29AE-E0A9-B25E456DF2BF}"/>
              </a:ext>
            </a:extLst>
          </p:cNvPr>
          <p:cNvSpPr/>
          <p:nvPr/>
        </p:nvSpPr>
        <p:spPr>
          <a:xfrm>
            <a:off x="9557626" y="3477323"/>
            <a:ext cx="1440000" cy="1440000"/>
          </a:xfrm>
          <a:prstGeom prst="arc">
            <a:avLst>
              <a:gd name="adj1" fmla="val 12738826"/>
              <a:gd name="adj2" fmla="val 10140843"/>
            </a:avLst>
          </a:prstGeom>
          <a:ln w="19050">
            <a:solidFill>
              <a:schemeClr val="accent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234" name="组合 233">
            <a:extLst>
              <a:ext uri="{FF2B5EF4-FFF2-40B4-BE49-F238E27FC236}">
                <a16:creationId xmlns:a16="http://schemas.microsoft.com/office/drawing/2014/main" id="{D442240E-EF0F-1DBE-2690-27BD2E30D27A}"/>
              </a:ext>
            </a:extLst>
          </p:cNvPr>
          <p:cNvGrpSpPr/>
          <p:nvPr/>
        </p:nvGrpSpPr>
        <p:grpSpPr>
          <a:xfrm>
            <a:off x="5178811" y="5812875"/>
            <a:ext cx="6773075" cy="860099"/>
            <a:chOff x="4831976" y="5718278"/>
            <a:chExt cx="6773075" cy="860099"/>
          </a:xfrm>
        </p:grpSpPr>
        <p:sp>
          <p:nvSpPr>
            <p:cNvPr id="235" name="矩形 234">
              <a:extLst>
                <a:ext uri="{FF2B5EF4-FFF2-40B4-BE49-F238E27FC236}">
                  <a16:creationId xmlns:a16="http://schemas.microsoft.com/office/drawing/2014/main" id="{61D813A2-C391-6350-9598-5A403A98BA38}"/>
                </a:ext>
              </a:extLst>
            </p:cNvPr>
            <p:cNvSpPr/>
            <p:nvPr/>
          </p:nvSpPr>
          <p:spPr>
            <a:xfrm>
              <a:off x="4831976" y="5718278"/>
              <a:ext cx="2868706" cy="565981"/>
            </a:xfrm>
            <a:prstGeom prst="rect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36" name="文本框 235">
              <a:extLst>
                <a:ext uri="{FF2B5EF4-FFF2-40B4-BE49-F238E27FC236}">
                  <a16:creationId xmlns:a16="http://schemas.microsoft.com/office/drawing/2014/main" id="{CB563E04-B0A5-7DCA-054C-C8ACCE2BD097}"/>
                </a:ext>
              </a:extLst>
            </p:cNvPr>
            <p:cNvSpPr txBox="1"/>
            <p:nvPr/>
          </p:nvSpPr>
          <p:spPr>
            <a:xfrm>
              <a:off x="8464448" y="5747380"/>
              <a:ext cx="314060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2400" dirty="0">
                  <a:solidFill>
                    <a:schemeClr val="accent2"/>
                  </a:solidFill>
                </a:rPr>
                <a:t>(5,6): bad edge</a:t>
              </a:r>
            </a:p>
            <a:p>
              <a:r>
                <a:rPr kumimoji="1" lang="en-US" altLang="zh-CN" sz="2400" dirty="0">
                  <a:solidFill>
                    <a:schemeClr val="accent2"/>
                  </a:solidFill>
                </a:rPr>
                <a:t>always exists in a cycle</a:t>
              </a:r>
              <a:endParaRPr kumimoji="1" lang="zh-CN" altLang="en-US" sz="2400" dirty="0">
                <a:solidFill>
                  <a:schemeClr val="accent2"/>
                </a:solidFill>
              </a:endParaRPr>
            </a:p>
          </p:txBody>
        </p:sp>
        <p:cxnSp>
          <p:nvCxnSpPr>
            <p:cNvPr id="237" name="直线连接符 12">
              <a:extLst>
                <a:ext uri="{FF2B5EF4-FFF2-40B4-BE49-F238E27FC236}">
                  <a16:creationId xmlns:a16="http://schemas.microsoft.com/office/drawing/2014/main" id="{D2375B7E-FD61-6126-030C-6B3EC251A322}"/>
                </a:ext>
              </a:extLst>
            </p:cNvPr>
            <p:cNvCxnSpPr>
              <a:cxnSpLocks/>
              <a:stCxn id="235" idx="3"/>
            </p:cNvCxnSpPr>
            <p:nvPr/>
          </p:nvCxnSpPr>
          <p:spPr>
            <a:xfrm flipV="1">
              <a:off x="7700682" y="6001268"/>
              <a:ext cx="747944" cy="1"/>
            </a:xfrm>
            <a:prstGeom prst="line">
              <a:avLst/>
            </a:prstGeom>
            <a:ln w="38100">
              <a:solidFill>
                <a:schemeClr val="accent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08405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" grpId="0" animBg="1"/>
      <p:bldP spid="211" grpId="0" animBg="1"/>
      <p:bldP spid="218" grpId="0" animBg="1"/>
      <p:bldP spid="222" grpId="0" animBg="1"/>
      <p:bldP spid="226" grpId="0" animBg="1"/>
      <p:bldP spid="2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50320AE-729D-4BA7-AAA9-64AB557D6A30}"/>
                  </a:ext>
                </a:extLst>
              </p:cNvPr>
              <p:cNvSpPr txBox="1"/>
              <p:nvPr/>
            </p:nvSpPr>
            <p:spPr>
              <a:xfrm>
                <a:off x="540407" y="404984"/>
                <a:ext cx="590777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pc="3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𝒌</m:t>
                    </m:r>
                    <m:r>
                      <a:rPr lang="en-US" sz="3200" b="1" i="1" spc="3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200" b="1" i="1" spc="3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</m:oMath>
                </a14:m>
                <a:r>
                  <a:rPr lang="en-US" sz="3200" b="1" spc="300" dirty="0">
                    <a:latin typeface="Calibri (Body)"/>
                    <a:cs typeface="Times New Roman" panose="02020603050405020304" pitchFamily="18" charset="0"/>
                  </a:rPr>
                  <a:t>: </a:t>
                </a:r>
                <a:r>
                  <a:rPr lang="en-US" altLang="zh-CN" sz="3200" b="1" spc="300" dirty="0">
                    <a:latin typeface="Calibri (Body)"/>
                    <a:cs typeface="Times New Roman" panose="02020603050405020304" pitchFamily="18" charset="0"/>
                  </a:rPr>
                  <a:t>Topological Intuition</a:t>
                </a:r>
                <a:endParaRPr lang="en-US" sz="3200" b="1" spc="300" dirty="0">
                  <a:latin typeface="Calibri (Body)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50320AE-729D-4BA7-AAA9-64AB557D6A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404984"/>
                <a:ext cx="5907771" cy="584775"/>
              </a:xfrm>
              <a:prstGeom prst="rect">
                <a:avLst/>
              </a:prstGeom>
              <a:blipFill>
                <a:blip r:embed="rId2"/>
                <a:stretch>
                  <a:fillRect t="-12500" r="-1342" b="-343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6B4C631-730E-B4F3-764F-71F235128B02}"/>
                  </a:ext>
                </a:extLst>
              </p:cNvPr>
              <p:cNvSpPr txBox="1"/>
              <p:nvPr/>
            </p:nvSpPr>
            <p:spPr>
              <a:xfrm>
                <a:off x="540407" y="1440873"/>
                <a:ext cx="10988983" cy="4893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A loop going once around the cycle </a:t>
                </a:r>
                <a:r>
                  <a:rPr lang="en-US" altLang="zh-TW" sz="2400" b="0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cannot be contracted </a:t>
                </a: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to a point.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b="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But every continuous map from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p>
                        <m:r>
                          <a:rPr lang="en-US" altLang="zh-TW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altLang="zh-TW" sz="2400" b="0" dirty="0">
                    <a:solidFill>
                      <a:srgbClr val="0070C0"/>
                    </a:solidFill>
                    <a:latin typeface="Calibri (Body)"/>
                    <a:cs typeface="Times New Roman" panose="02020603050405020304" pitchFamily="18" charset="0"/>
                  </a:rPr>
                  <a:t> </a:t>
                </a: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to a tree </a:t>
                </a:r>
                <a:r>
                  <a:rPr lang="en-US" altLang="zh-TW" sz="2400" b="0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can be contracted</a:t>
                </a: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, since a tree has </a:t>
                </a: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no topological cycle</a:t>
                </a: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b="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Hence a map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  <m:sup>
                          <m:r>
                            <a:rPr lang="en-US" altLang="zh-TW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altLang="zh-TW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→</m:t>
                      </m:r>
                      <m:r>
                        <a:rPr lang="en-US" altLang="zh-TW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r>
                        <a:rPr lang="en-US" altLang="zh-TW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altLang="zh-TW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  <m:sup>
                          <m:r>
                            <a:rPr lang="en-US" altLang="zh-TW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US" altLang="zh-TW" sz="2400" b="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cannot preserve one full turn around the cycle.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b="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Such a map is called </a:t>
                </a:r>
                <a:r>
                  <a:rPr lang="en-US" altLang="zh-TW" sz="2400" b="1" dirty="0">
                    <a:latin typeface="Calibri (Body)"/>
                    <a:cs typeface="Times New Roman" panose="02020603050405020304" pitchFamily="18" charset="0"/>
                  </a:rPr>
                  <a:t>null-homotopic</a:t>
                </a:r>
                <a:r>
                  <a:rPr lang="en-US" altLang="zh-TW" sz="2400" dirty="0">
                    <a:latin typeface="Calibri (Body)"/>
                    <a:cs typeface="Times New Roman" panose="02020603050405020304" pitchFamily="18" charset="0"/>
                  </a:rPr>
                  <a:t> i</a:t>
                </a:r>
                <a:r>
                  <a:rPr lang="en-US" altLang="zh-TW" sz="2400" b="0" dirty="0">
                    <a:latin typeface="Calibri (Body)"/>
                    <a:cs typeface="Times New Roman" panose="02020603050405020304" pitchFamily="18" charset="0"/>
                  </a:rPr>
                  <a:t>n algebraic topology.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>
                  <a:latin typeface="Calibri (Body)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400" b="1" dirty="0">
                    <a:solidFill>
                      <a:srgbClr val="FF0000"/>
                    </a:solidFill>
                    <a:latin typeface="Calibri (Body)"/>
                    <a:cs typeface="Times New Roman" panose="02020603050405020304" pitchFamily="18" charset="0"/>
                  </a:rPr>
                  <a:t>Topological forcing: if the global topology cannot be carried by the approximating structure, the approximation must fail somewhere locally.</a:t>
                </a:r>
                <a:endParaRPr lang="en-US" altLang="zh-TW" sz="2400" b="1" dirty="0">
                  <a:solidFill>
                    <a:srgbClr val="FF0000"/>
                  </a:solidFill>
                  <a:latin typeface="Calibri (Body)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6B4C631-730E-B4F3-764F-71F235128B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7" y="1440873"/>
                <a:ext cx="10988983" cy="4893647"/>
              </a:xfrm>
              <a:prstGeom prst="rect">
                <a:avLst/>
              </a:prstGeom>
              <a:blipFill>
                <a:blip r:embed="rId3"/>
                <a:stretch>
                  <a:fillRect l="-777" t="-996" b="-18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星形: 五角 4">
            <a:extLst>
              <a:ext uri="{FF2B5EF4-FFF2-40B4-BE49-F238E27FC236}">
                <a16:creationId xmlns:a16="http://schemas.microsoft.com/office/drawing/2014/main" id="{50A070BD-D1E7-81FB-20B8-8B5C59DFB2F2}"/>
              </a:ext>
            </a:extLst>
          </p:cNvPr>
          <p:cNvSpPr/>
          <p:nvPr/>
        </p:nvSpPr>
        <p:spPr>
          <a:xfrm>
            <a:off x="39757" y="5274384"/>
            <a:ext cx="874644" cy="874644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4977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ustom 4">
      <a:dk1>
        <a:srgbClr val="000000"/>
      </a:dk1>
      <a:lt1>
        <a:srgbClr val="FFFFFF"/>
      </a:lt1>
      <a:dk2>
        <a:srgbClr val="7F7F7F"/>
      </a:dk2>
      <a:lt2>
        <a:srgbClr val="FDF5E7"/>
      </a:lt2>
      <a:accent1>
        <a:srgbClr val="0680C3"/>
      </a:accent1>
      <a:accent2>
        <a:srgbClr val="07A398"/>
      </a:accent2>
      <a:accent3>
        <a:srgbClr val="90C221"/>
      </a:accent3>
      <a:accent4>
        <a:srgbClr val="E62601"/>
      </a:accent4>
      <a:accent5>
        <a:srgbClr val="FBA200"/>
      </a:accent5>
      <a:accent6>
        <a:srgbClr val="57687C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14227</TotalTime>
  <Words>3511</Words>
  <Application>Microsoft Office PowerPoint</Application>
  <PresentationFormat>宽屏</PresentationFormat>
  <Paragraphs>441</Paragraphs>
  <Slides>38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45" baseType="lpstr">
      <vt:lpstr>Calibri (Body)</vt:lpstr>
      <vt:lpstr>Arial</vt:lpstr>
      <vt:lpstr>Calibri</vt:lpstr>
      <vt:lpstr>Cambria Math</vt:lpstr>
      <vt:lpstr>Segoe UI</vt:lpstr>
      <vt:lpstr>Times New Roman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Ivana</dc:creator>
  <cp:lastModifiedBy>盛唐 黄</cp:lastModifiedBy>
  <cp:revision>2233</cp:revision>
  <dcterms:created xsi:type="dcterms:W3CDTF">2022-04-11T17:10:56Z</dcterms:created>
  <dcterms:modified xsi:type="dcterms:W3CDTF">2026-08-23T15:56:58Z</dcterms:modified>
</cp:coreProperties>
</file>